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260" r:id="rId2"/>
    <p:sldId id="259" r:id="rId3"/>
    <p:sldId id="261" r:id="rId4"/>
    <p:sldId id="265" r:id="rId5"/>
    <p:sldId id="266" r:id="rId6"/>
    <p:sldId id="267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94" r:id="rId15"/>
    <p:sldId id="292" r:id="rId16"/>
    <p:sldId id="262" r:id="rId17"/>
    <p:sldId id="275" r:id="rId18"/>
    <p:sldId id="263" r:id="rId19"/>
    <p:sldId id="276" r:id="rId20"/>
    <p:sldId id="277" r:id="rId21"/>
    <p:sldId id="278" r:id="rId22"/>
    <p:sldId id="293" r:id="rId23"/>
    <p:sldId id="295" r:id="rId24"/>
    <p:sldId id="264" r:id="rId25"/>
    <p:sldId id="279" r:id="rId26"/>
    <p:sldId id="280" r:id="rId27"/>
    <p:sldId id="284" r:id="rId28"/>
    <p:sldId id="281" r:id="rId29"/>
    <p:sldId id="285" r:id="rId30"/>
    <p:sldId id="283" r:id="rId31"/>
    <p:sldId id="296" r:id="rId32"/>
    <p:sldId id="289" r:id="rId33"/>
    <p:sldId id="290" r:id="rId34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ijetli stil 1 - Isticanj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ijetli stil 3 - Isticanj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dailymotion.com/video/x2wl9aq" TargetMode="Externa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e-sfera.hr/dodatni-digitalni-sadrzaji/41299fe2-8f4a-4287-8cb0-dffcfbd29445/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s://learning-center.homesciencetools.com/article/butterfly-science-projects-and-activiti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earningapps.org/watch?v=px6huqd65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learningapps.org/watch?v=pw486gj9t19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41299fe2-8f4a-4287-8cb0-dffcfbd29445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svg"/><Relationship Id="rId7" Type="http://schemas.openxmlformats.org/officeDocument/2006/relationships/hyperlink" Target="https://www.healthline.com/human-body-map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www.e-sfera.hr/dodatni-digitalni-sadrzaji/41299fe2-8f4a-4287-8cb0-dffcfbd29445/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www.babycenter.com/getting-pregnant/how-to-get-pregnant/getting-pregnant-when-to-have-sex_20000353" TargetMode="External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earningapps.org/watch?v=pw74js3s3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hyperlink" Target="https://learningapps.org/watch?v=pfc1sjihj20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-sfera.hr/dodatni-digitalni-sadrzaji/41299fe2-8f4a-4287-8cb0-dffcfbd29445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f4e95678cdb5b0d8a9b2cb4/learning-experience-challenges-6-razred-priroda-se-budi-spolno-sazrijevanje-covjeka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e-sfera.hr/dodatni-digitalni-sadrzaji/41299fe2-8f4a-4287-8cb0-dffcfbd29445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rezi.com/huo-ax-v6bu9/vegetativno-razmnozavanje/" TargetMode="Externa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1299fe2-8f4a-4287-8cb0-dffcfbd29445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8352B82-03A3-4497-89C5-FE8673EFFACE}"/>
              </a:ext>
            </a:extLst>
          </p:cNvPr>
          <p:cNvSpPr txBox="1"/>
          <p:nvPr/>
        </p:nvSpPr>
        <p:spPr>
          <a:xfrm>
            <a:off x="104931" y="1172263"/>
            <a:ext cx="308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Riješite rebus.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9810DF5-D9EF-4162-9C95-A77546DD7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1" y="1778834"/>
            <a:ext cx="2378955" cy="1828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F90EE9D-E9ED-4F03-B5FB-C1C635C3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472" y="1788452"/>
            <a:ext cx="2023405" cy="18088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Slika 11" descr="Slika na kojoj se prikazuje tamno, svjetiljka, svijetlo&#10;&#10;Opis je automatski generiran">
            <a:extLst>
              <a:ext uri="{FF2B5EF4-FFF2-40B4-BE49-F238E27FC236}">
                <a16:creationId xmlns:a16="http://schemas.microsoft.com/office/drawing/2014/main" xmlns="" id="{E09BEF35-D1E8-462C-85AF-CA8C1B60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58650" y="2214935"/>
            <a:ext cx="1828038" cy="975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Slika 1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1439091A-2284-4D40-ACE9-34701B53C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358" y="1788452"/>
            <a:ext cx="1855357" cy="180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E7575384-ADAD-42CD-BB6F-3D46FBABE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324" y="1778834"/>
            <a:ext cx="3163384" cy="1828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Slika 19" descr="Slika na kojoj se prikazuje mekušac, tamno&#10;&#10;Opis je automatski generiran">
            <a:extLst>
              <a:ext uri="{FF2B5EF4-FFF2-40B4-BE49-F238E27FC236}">
                <a16:creationId xmlns:a16="http://schemas.microsoft.com/office/drawing/2014/main" xmlns="" id="{49D8A959-9F45-4E85-8ECC-0E4D2294C5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293" r="20732"/>
          <a:stretch/>
        </p:blipFill>
        <p:spPr>
          <a:xfrm>
            <a:off x="297670" y="4290145"/>
            <a:ext cx="1630118" cy="18242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CA2EFAA5-F99E-4E65-8B23-F01B5CB02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330" y="4290146"/>
            <a:ext cx="1312589" cy="1824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Slika 23" descr="Slika na kojoj se prikazuje tekst, dioptrijske naočale&#10;&#10;Opis je automatski generiran">
            <a:extLst>
              <a:ext uri="{FF2B5EF4-FFF2-40B4-BE49-F238E27FC236}">
                <a16:creationId xmlns:a16="http://schemas.microsoft.com/office/drawing/2014/main" xmlns="" id="{AD16DC56-D3BC-4115-AEE7-863A817A8F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6666" y="4309158"/>
            <a:ext cx="3370108" cy="180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D7DB8ACB-091B-4324-AF0A-E7A9383E7804}"/>
              </a:ext>
            </a:extLst>
          </p:cNvPr>
          <p:cNvSpPr/>
          <p:nvPr/>
        </p:nvSpPr>
        <p:spPr>
          <a:xfrm>
            <a:off x="283199" y="6114376"/>
            <a:ext cx="1630118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1,2</a:t>
            </a: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BA4A826A-E811-4E70-996C-11AB0C200B8B}"/>
              </a:ext>
            </a:extLst>
          </p:cNvPr>
          <p:cNvSpPr/>
          <p:nvPr/>
        </p:nvSpPr>
        <p:spPr>
          <a:xfrm>
            <a:off x="7880514" y="3591066"/>
            <a:ext cx="3183193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2, 3, 5</a:t>
            </a:r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xmlns="" id="{4CCF3066-A970-400E-A525-873A8D66DF78}"/>
              </a:ext>
            </a:extLst>
          </p:cNvPr>
          <p:cNvSpPr/>
          <p:nvPr/>
        </p:nvSpPr>
        <p:spPr>
          <a:xfrm>
            <a:off x="5937005" y="3598703"/>
            <a:ext cx="1866710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2, 3</a:t>
            </a:r>
          </a:p>
        </p:txBody>
      </p:sp>
      <p:sp>
        <p:nvSpPr>
          <p:cNvPr id="30" name="Pravokutnik 29">
            <a:extLst>
              <a:ext uri="{FF2B5EF4-FFF2-40B4-BE49-F238E27FC236}">
                <a16:creationId xmlns:a16="http://schemas.microsoft.com/office/drawing/2014/main" xmlns="" id="{DF45F0EA-B469-4483-A287-CBB084AEC9A4}"/>
              </a:ext>
            </a:extLst>
          </p:cNvPr>
          <p:cNvSpPr/>
          <p:nvPr/>
        </p:nvSpPr>
        <p:spPr>
          <a:xfrm>
            <a:off x="4876677" y="3597252"/>
            <a:ext cx="983528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1, 2, 3</a:t>
            </a: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xmlns="" id="{5C36CDB5-784C-402F-B0E8-35718FCBBC45}"/>
              </a:ext>
            </a:extLst>
          </p:cNvPr>
          <p:cNvSpPr/>
          <p:nvPr/>
        </p:nvSpPr>
        <p:spPr>
          <a:xfrm>
            <a:off x="2772244" y="3597253"/>
            <a:ext cx="2023405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1, 2</a:t>
            </a: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xmlns="" id="{EFB5A59C-586C-45C9-90D8-4F54272A160D}"/>
              </a:ext>
            </a:extLst>
          </p:cNvPr>
          <p:cNvSpPr/>
          <p:nvPr/>
        </p:nvSpPr>
        <p:spPr>
          <a:xfrm>
            <a:off x="299739" y="3614366"/>
            <a:ext cx="2403997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2, 3</a:t>
            </a: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xmlns="" id="{B1C843E5-E6DA-4A8E-A6CE-9C23F07D3F8A}"/>
              </a:ext>
            </a:extLst>
          </p:cNvPr>
          <p:cNvSpPr/>
          <p:nvPr/>
        </p:nvSpPr>
        <p:spPr>
          <a:xfrm>
            <a:off x="3392195" y="6114375"/>
            <a:ext cx="3370108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3, 4, 5</a:t>
            </a:r>
          </a:p>
        </p:txBody>
      </p:sp>
      <p:sp>
        <p:nvSpPr>
          <p:cNvPr id="34" name="Pravokutnik 33">
            <a:extLst>
              <a:ext uri="{FF2B5EF4-FFF2-40B4-BE49-F238E27FC236}">
                <a16:creationId xmlns:a16="http://schemas.microsoft.com/office/drawing/2014/main" xmlns="" id="{158949E2-2E16-4B98-B12D-9F98EB062CFC}"/>
              </a:ext>
            </a:extLst>
          </p:cNvPr>
          <p:cNvSpPr/>
          <p:nvPr/>
        </p:nvSpPr>
        <p:spPr>
          <a:xfrm>
            <a:off x="2020330" y="6117958"/>
            <a:ext cx="1312589" cy="434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1, 2, 3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B2D6F363-605B-441F-9A87-4AE90B21B4B8}"/>
              </a:ext>
            </a:extLst>
          </p:cNvPr>
          <p:cNvSpPr txBox="1"/>
          <p:nvPr/>
        </p:nvSpPr>
        <p:spPr>
          <a:xfrm>
            <a:off x="7644984" y="4437089"/>
            <a:ext cx="281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RJEŠENJE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A2F5C4B0-EE71-4ED6-8DAF-E5ACF1417415}"/>
              </a:ext>
            </a:extLst>
          </p:cNvPr>
          <p:cNvSpPr txBox="1"/>
          <p:nvPr/>
        </p:nvSpPr>
        <p:spPr>
          <a:xfrm>
            <a:off x="7228107" y="518888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xmlns="" id="{3C25DFA0-6377-4A58-9BE2-7040A9FBBCF2}"/>
              </a:ext>
            </a:extLst>
          </p:cNvPr>
          <p:cNvSpPr txBox="1"/>
          <p:nvPr/>
        </p:nvSpPr>
        <p:spPr>
          <a:xfrm>
            <a:off x="6828929" y="519082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38" name="TekstniOkvir 37">
            <a:extLst>
              <a:ext uri="{FF2B5EF4-FFF2-40B4-BE49-F238E27FC236}">
                <a16:creationId xmlns:a16="http://schemas.microsoft.com/office/drawing/2014/main" xmlns="" id="{696C60BC-C7C9-4AC4-B58E-BC7689E3F267}"/>
              </a:ext>
            </a:extLst>
          </p:cNvPr>
          <p:cNvSpPr txBox="1"/>
          <p:nvPr/>
        </p:nvSpPr>
        <p:spPr>
          <a:xfrm>
            <a:off x="8025033" y="519598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xmlns="" id="{C3CE37F6-8843-4F43-8F2D-0225A2D32B17}"/>
              </a:ext>
            </a:extLst>
          </p:cNvPr>
          <p:cNvSpPr txBox="1"/>
          <p:nvPr/>
        </p:nvSpPr>
        <p:spPr>
          <a:xfrm>
            <a:off x="11428207" y="519958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xmlns="" id="{7D78D6E8-3222-4F35-AE53-D1220212D9BC}"/>
              </a:ext>
            </a:extLst>
          </p:cNvPr>
          <p:cNvSpPr txBox="1"/>
          <p:nvPr/>
        </p:nvSpPr>
        <p:spPr>
          <a:xfrm>
            <a:off x="8420573" y="519082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xmlns="" id="{A960CAD9-B73D-4289-B90B-5E5DE9182075}"/>
              </a:ext>
            </a:extLst>
          </p:cNvPr>
          <p:cNvSpPr txBox="1"/>
          <p:nvPr/>
        </p:nvSpPr>
        <p:spPr>
          <a:xfrm>
            <a:off x="7628942" y="519243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2" name="TekstniOkvir 41">
            <a:extLst>
              <a:ext uri="{FF2B5EF4-FFF2-40B4-BE49-F238E27FC236}">
                <a16:creationId xmlns:a16="http://schemas.microsoft.com/office/drawing/2014/main" xmlns="" id="{A4721502-12BB-4629-BCB2-2E1BFDA46454}"/>
              </a:ext>
            </a:extLst>
          </p:cNvPr>
          <p:cNvSpPr txBox="1"/>
          <p:nvPr/>
        </p:nvSpPr>
        <p:spPr>
          <a:xfrm>
            <a:off x="9229338" y="518888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xmlns="" id="{CAC7A3B1-548F-465E-B2C8-5D811F822D79}"/>
              </a:ext>
            </a:extLst>
          </p:cNvPr>
          <p:cNvSpPr txBox="1"/>
          <p:nvPr/>
        </p:nvSpPr>
        <p:spPr>
          <a:xfrm>
            <a:off x="8828503" y="518888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xmlns="" id="{BC88C084-68E1-4918-B18C-EEE6B69CE7E8}"/>
              </a:ext>
            </a:extLst>
          </p:cNvPr>
          <p:cNvSpPr txBox="1"/>
          <p:nvPr/>
        </p:nvSpPr>
        <p:spPr>
          <a:xfrm>
            <a:off x="10033776" y="5189156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5" name="TekstniOkvir 44">
            <a:extLst>
              <a:ext uri="{FF2B5EF4-FFF2-40B4-BE49-F238E27FC236}">
                <a16:creationId xmlns:a16="http://schemas.microsoft.com/office/drawing/2014/main" xmlns="" id="{9F00ECBB-AC47-4C68-981D-E9ED834F661C}"/>
              </a:ext>
            </a:extLst>
          </p:cNvPr>
          <p:cNvSpPr txBox="1"/>
          <p:nvPr/>
        </p:nvSpPr>
        <p:spPr>
          <a:xfrm>
            <a:off x="9631973" y="5189156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xmlns="" id="{A891C287-4E53-4369-BB39-A8F948CD4AEF}"/>
              </a:ext>
            </a:extLst>
          </p:cNvPr>
          <p:cNvSpPr txBox="1"/>
          <p:nvPr/>
        </p:nvSpPr>
        <p:spPr>
          <a:xfrm>
            <a:off x="10920364" y="5195464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xmlns="" id="{FCF4EFF2-AC51-4B8B-85A6-1CC409915674}"/>
              </a:ext>
            </a:extLst>
          </p:cNvPr>
          <p:cNvSpPr txBox="1"/>
          <p:nvPr/>
        </p:nvSpPr>
        <p:spPr>
          <a:xfrm>
            <a:off x="10438568" y="5184978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xmlns="" id="{E68E8492-33AA-4EBC-B5ED-B04D64022820}"/>
              </a:ext>
            </a:extLst>
          </p:cNvPr>
          <p:cNvSpPr txBox="1"/>
          <p:nvPr/>
        </p:nvSpPr>
        <p:spPr>
          <a:xfrm>
            <a:off x="7609113" y="5971254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xmlns="" id="{F56F5845-A9C7-4B25-A834-CCD2AF727E0D}"/>
              </a:ext>
            </a:extLst>
          </p:cNvPr>
          <p:cNvSpPr txBox="1"/>
          <p:nvPr/>
        </p:nvSpPr>
        <p:spPr>
          <a:xfrm>
            <a:off x="8011334" y="5969967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xmlns="" id="{A77ED708-36D9-486F-9CC2-5BFBE687C2D9}"/>
              </a:ext>
            </a:extLst>
          </p:cNvPr>
          <p:cNvSpPr txBox="1"/>
          <p:nvPr/>
        </p:nvSpPr>
        <p:spPr>
          <a:xfrm>
            <a:off x="8422115" y="5971254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1" name="TekstniOkvir 50">
            <a:extLst>
              <a:ext uri="{FF2B5EF4-FFF2-40B4-BE49-F238E27FC236}">
                <a16:creationId xmlns:a16="http://schemas.microsoft.com/office/drawing/2014/main" xmlns="" id="{CFBBF6CA-C1A9-4227-B454-81BC4ABFC84C}"/>
              </a:ext>
            </a:extLst>
          </p:cNvPr>
          <p:cNvSpPr txBox="1"/>
          <p:nvPr/>
        </p:nvSpPr>
        <p:spPr>
          <a:xfrm>
            <a:off x="8824336" y="5974699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xmlns="" id="{84058F00-EB4C-4F91-8C4F-5098BD2D8ED5}"/>
              </a:ext>
            </a:extLst>
          </p:cNvPr>
          <p:cNvSpPr txBox="1"/>
          <p:nvPr/>
        </p:nvSpPr>
        <p:spPr>
          <a:xfrm>
            <a:off x="9235117" y="5974699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xmlns="" id="{C69D20B2-8CD9-40E1-90EE-2635590EBD56}"/>
              </a:ext>
            </a:extLst>
          </p:cNvPr>
          <p:cNvSpPr txBox="1"/>
          <p:nvPr/>
        </p:nvSpPr>
        <p:spPr>
          <a:xfrm>
            <a:off x="9641505" y="5980666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xmlns="" id="{225EE066-F805-45D5-8CCA-18B87B9A2E1A}"/>
              </a:ext>
            </a:extLst>
          </p:cNvPr>
          <p:cNvSpPr txBox="1"/>
          <p:nvPr/>
        </p:nvSpPr>
        <p:spPr>
          <a:xfrm>
            <a:off x="10057305" y="5982227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xmlns="" id="{A6063130-279A-4711-9D62-C2700F9F46A2}"/>
              </a:ext>
            </a:extLst>
          </p:cNvPr>
          <p:cNvSpPr txBox="1"/>
          <p:nvPr/>
        </p:nvSpPr>
        <p:spPr>
          <a:xfrm>
            <a:off x="10463134" y="5981412"/>
            <a:ext cx="62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___</a:t>
            </a:r>
          </a:p>
        </p:txBody>
      </p:sp>
      <p:sp>
        <p:nvSpPr>
          <p:cNvPr id="57" name="TekstniOkvir 56">
            <a:extLst>
              <a:ext uri="{FF2B5EF4-FFF2-40B4-BE49-F238E27FC236}">
                <a16:creationId xmlns:a16="http://schemas.microsoft.com/office/drawing/2014/main" xmlns="" id="{729E6D2C-F3ED-4EC5-8E3E-421E285068EA}"/>
              </a:ext>
            </a:extLst>
          </p:cNvPr>
          <p:cNvSpPr txBox="1"/>
          <p:nvPr/>
        </p:nvSpPr>
        <p:spPr>
          <a:xfrm>
            <a:off x="2021625" y="4263196"/>
            <a:ext cx="973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A=O</a:t>
            </a:r>
          </a:p>
        </p:txBody>
      </p:sp>
      <p:sp>
        <p:nvSpPr>
          <p:cNvPr id="58" name="TekstniOkvir 57">
            <a:extLst>
              <a:ext uri="{FF2B5EF4-FFF2-40B4-BE49-F238E27FC236}">
                <a16:creationId xmlns:a16="http://schemas.microsoft.com/office/drawing/2014/main" xmlns="" id="{E5975FF0-430F-4B58-AEB7-F490879B37A7}"/>
              </a:ext>
            </a:extLst>
          </p:cNvPr>
          <p:cNvSpPr txBox="1"/>
          <p:nvPr/>
        </p:nvSpPr>
        <p:spPr>
          <a:xfrm>
            <a:off x="10903104" y="5068460"/>
            <a:ext cx="65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NJ</a:t>
            </a:r>
          </a:p>
        </p:txBody>
      </p:sp>
      <p:sp>
        <p:nvSpPr>
          <p:cNvPr id="59" name="TekstniOkvir 58">
            <a:extLst>
              <a:ext uri="{FF2B5EF4-FFF2-40B4-BE49-F238E27FC236}">
                <a16:creationId xmlns:a16="http://schemas.microsoft.com/office/drawing/2014/main" xmlns="" id="{44EFAC36-823E-48E1-89D9-194752DC13BC}"/>
              </a:ext>
            </a:extLst>
          </p:cNvPr>
          <p:cNvSpPr txBox="1"/>
          <p:nvPr/>
        </p:nvSpPr>
        <p:spPr>
          <a:xfrm>
            <a:off x="10355631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60" name="TekstniOkvir 59">
            <a:extLst>
              <a:ext uri="{FF2B5EF4-FFF2-40B4-BE49-F238E27FC236}">
                <a16:creationId xmlns:a16="http://schemas.microsoft.com/office/drawing/2014/main" xmlns="" id="{53459E2A-3099-4DF8-B1EE-7755C3F3AE68}"/>
              </a:ext>
            </a:extLst>
          </p:cNvPr>
          <p:cNvSpPr txBox="1"/>
          <p:nvPr/>
        </p:nvSpPr>
        <p:spPr>
          <a:xfrm>
            <a:off x="9994711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61" name="TekstniOkvir 60">
            <a:extLst>
              <a:ext uri="{FF2B5EF4-FFF2-40B4-BE49-F238E27FC236}">
                <a16:creationId xmlns:a16="http://schemas.microsoft.com/office/drawing/2014/main" xmlns="" id="{79071D63-EF35-442D-AC53-2A622E166DD8}"/>
              </a:ext>
            </a:extLst>
          </p:cNvPr>
          <p:cNvSpPr txBox="1"/>
          <p:nvPr/>
        </p:nvSpPr>
        <p:spPr>
          <a:xfrm>
            <a:off x="9593876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62" name="TekstniOkvir 61">
            <a:extLst>
              <a:ext uri="{FF2B5EF4-FFF2-40B4-BE49-F238E27FC236}">
                <a16:creationId xmlns:a16="http://schemas.microsoft.com/office/drawing/2014/main" xmlns="" id="{9AC28366-9625-47A0-9ACF-1D7A6BEDD45D}"/>
              </a:ext>
            </a:extLst>
          </p:cNvPr>
          <p:cNvSpPr txBox="1"/>
          <p:nvPr/>
        </p:nvSpPr>
        <p:spPr>
          <a:xfrm>
            <a:off x="9175570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Ž</a:t>
            </a:r>
          </a:p>
        </p:txBody>
      </p:sp>
      <p:sp>
        <p:nvSpPr>
          <p:cNvPr id="63" name="TekstniOkvir 62">
            <a:extLst>
              <a:ext uri="{FF2B5EF4-FFF2-40B4-BE49-F238E27FC236}">
                <a16:creationId xmlns:a16="http://schemas.microsoft.com/office/drawing/2014/main" xmlns="" id="{61F899D1-4DC5-4DA0-8663-224B7B50BAD8}"/>
              </a:ext>
            </a:extLst>
          </p:cNvPr>
          <p:cNvSpPr txBox="1"/>
          <p:nvPr/>
        </p:nvSpPr>
        <p:spPr>
          <a:xfrm>
            <a:off x="8776370" y="5059370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64" name="TekstniOkvir 63">
            <a:extLst>
              <a:ext uri="{FF2B5EF4-FFF2-40B4-BE49-F238E27FC236}">
                <a16:creationId xmlns:a16="http://schemas.microsoft.com/office/drawing/2014/main" xmlns="" id="{96BD7156-CBC4-4574-B7C1-8ACAF68CC50A}"/>
              </a:ext>
            </a:extLst>
          </p:cNvPr>
          <p:cNvSpPr txBox="1"/>
          <p:nvPr/>
        </p:nvSpPr>
        <p:spPr>
          <a:xfrm>
            <a:off x="8377170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</a:t>
            </a:r>
          </a:p>
        </p:txBody>
      </p:sp>
      <p:sp>
        <p:nvSpPr>
          <p:cNvPr id="65" name="TekstniOkvir 64">
            <a:extLst>
              <a:ext uri="{FF2B5EF4-FFF2-40B4-BE49-F238E27FC236}">
                <a16:creationId xmlns:a16="http://schemas.microsoft.com/office/drawing/2014/main" xmlns="" id="{0FB0D042-9939-4C63-829C-56787710505B}"/>
              </a:ext>
            </a:extLst>
          </p:cNvPr>
          <p:cNvSpPr txBox="1"/>
          <p:nvPr/>
        </p:nvSpPr>
        <p:spPr>
          <a:xfrm>
            <a:off x="7976218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M</a:t>
            </a:r>
          </a:p>
        </p:txBody>
      </p:sp>
      <p:sp>
        <p:nvSpPr>
          <p:cNvPr id="66" name="TekstniOkvir 65">
            <a:extLst>
              <a:ext uri="{FF2B5EF4-FFF2-40B4-BE49-F238E27FC236}">
                <a16:creationId xmlns:a16="http://schemas.microsoft.com/office/drawing/2014/main" xmlns="" id="{B84C320B-E53B-4F7A-94B0-481D14F7B646}"/>
              </a:ext>
            </a:extLst>
          </p:cNvPr>
          <p:cNvSpPr txBox="1"/>
          <p:nvPr/>
        </p:nvSpPr>
        <p:spPr>
          <a:xfrm>
            <a:off x="7535717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Z</a:t>
            </a:r>
          </a:p>
        </p:txBody>
      </p:sp>
      <p:sp>
        <p:nvSpPr>
          <p:cNvPr id="67" name="TekstniOkvir 66">
            <a:extLst>
              <a:ext uri="{FF2B5EF4-FFF2-40B4-BE49-F238E27FC236}">
                <a16:creationId xmlns:a16="http://schemas.microsoft.com/office/drawing/2014/main" xmlns="" id="{D28238B7-858B-4512-A121-D7D6430B5B16}"/>
              </a:ext>
            </a:extLst>
          </p:cNvPr>
          <p:cNvSpPr txBox="1"/>
          <p:nvPr/>
        </p:nvSpPr>
        <p:spPr>
          <a:xfrm>
            <a:off x="7174395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68" name="TekstniOkvir 67">
            <a:extLst>
              <a:ext uri="{FF2B5EF4-FFF2-40B4-BE49-F238E27FC236}">
                <a16:creationId xmlns:a16="http://schemas.microsoft.com/office/drawing/2014/main" xmlns="" id="{55C52FC0-2EC6-42B0-9D11-FB72F5D0369F}"/>
              </a:ext>
            </a:extLst>
          </p:cNvPr>
          <p:cNvSpPr txBox="1"/>
          <p:nvPr/>
        </p:nvSpPr>
        <p:spPr>
          <a:xfrm>
            <a:off x="6756980" y="506434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R</a:t>
            </a:r>
          </a:p>
        </p:txBody>
      </p:sp>
      <p:sp>
        <p:nvSpPr>
          <p:cNvPr id="69" name="TekstniOkvir 68">
            <a:extLst>
              <a:ext uri="{FF2B5EF4-FFF2-40B4-BE49-F238E27FC236}">
                <a16:creationId xmlns:a16="http://schemas.microsoft.com/office/drawing/2014/main" xmlns="" id="{4E05F1F4-8416-4541-85DA-DDF69343440E}"/>
              </a:ext>
            </a:extLst>
          </p:cNvPr>
          <p:cNvSpPr txBox="1"/>
          <p:nvPr/>
        </p:nvSpPr>
        <p:spPr>
          <a:xfrm>
            <a:off x="11374680" y="5059369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</a:t>
            </a:r>
          </a:p>
        </p:txBody>
      </p:sp>
      <p:sp>
        <p:nvSpPr>
          <p:cNvPr id="70" name="TekstniOkvir 69">
            <a:extLst>
              <a:ext uri="{FF2B5EF4-FFF2-40B4-BE49-F238E27FC236}">
                <a16:creationId xmlns:a16="http://schemas.microsoft.com/office/drawing/2014/main" xmlns="" id="{B2DC0E68-5B85-44C4-B7FA-ABE5A9B9A5A6}"/>
              </a:ext>
            </a:extLst>
          </p:cNvPr>
          <p:cNvSpPr txBox="1"/>
          <p:nvPr/>
        </p:nvSpPr>
        <p:spPr>
          <a:xfrm>
            <a:off x="10429876" y="5846636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</a:t>
            </a:r>
          </a:p>
        </p:txBody>
      </p:sp>
      <p:sp>
        <p:nvSpPr>
          <p:cNvPr id="71" name="TekstniOkvir 70">
            <a:extLst>
              <a:ext uri="{FF2B5EF4-FFF2-40B4-BE49-F238E27FC236}">
                <a16:creationId xmlns:a16="http://schemas.microsoft.com/office/drawing/2014/main" xmlns="" id="{F450F7B7-2377-4012-A37F-49E4ECF49E6C}"/>
              </a:ext>
            </a:extLst>
          </p:cNvPr>
          <p:cNvSpPr txBox="1"/>
          <p:nvPr/>
        </p:nvSpPr>
        <p:spPr>
          <a:xfrm>
            <a:off x="9208937" y="5842231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</a:t>
            </a:r>
          </a:p>
        </p:txBody>
      </p:sp>
      <p:sp>
        <p:nvSpPr>
          <p:cNvPr id="73" name="TekstniOkvir 72">
            <a:extLst>
              <a:ext uri="{FF2B5EF4-FFF2-40B4-BE49-F238E27FC236}">
                <a16:creationId xmlns:a16="http://schemas.microsoft.com/office/drawing/2014/main" xmlns="" id="{D4EC06EF-0F27-4475-870E-E8301D7AE6D5}"/>
              </a:ext>
            </a:extLst>
          </p:cNvPr>
          <p:cNvSpPr txBox="1"/>
          <p:nvPr/>
        </p:nvSpPr>
        <p:spPr>
          <a:xfrm>
            <a:off x="8776369" y="583285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O</a:t>
            </a:r>
          </a:p>
        </p:txBody>
      </p:sp>
      <p:sp>
        <p:nvSpPr>
          <p:cNvPr id="74" name="TekstniOkvir 73">
            <a:extLst>
              <a:ext uri="{FF2B5EF4-FFF2-40B4-BE49-F238E27FC236}">
                <a16:creationId xmlns:a16="http://schemas.microsoft.com/office/drawing/2014/main" xmlns="" id="{917204E2-5C97-44E2-99B8-0A6F10D44A75}"/>
              </a:ext>
            </a:extLst>
          </p:cNvPr>
          <p:cNvSpPr txBox="1"/>
          <p:nvPr/>
        </p:nvSpPr>
        <p:spPr>
          <a:xfrm>
            <a:off x="8355064" y="5840122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V</a:t>
            </a:r>
          </a:p>
        </p:txBody>
      </p:sp>
      <p:sp>
        <p:nvSpPr>
          <p:cNvPr id="76" name="TekstniOkvir 75">
            <a:extLst>
              <a:ext uri="{FF2B5EF4-FFF2-40B4-BE49-F238E27FC236}">
                <a16:creationId xmlns:a16="http://schemas.microsoft.com/office/drawing/2014/main" xmlns="" id="{6AD684E2-5A96-4C9D-91F2-A4307BF73744}"/>
              </a:ext>
            </a:extLst>
          </p:cNvPr>
          <p:cNvSpPr txBox="1"/>
          <p:nvPr/>
        </p:nvSpPr>
        <p:spPr>
          <a:xfrm>
            <a:off x="7974470" y="5832853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77" name="TekstniOkvir 76">
            <a:extLst>
              <a:ext uri="{FF2B5EF4-FFF2-40B4-BE49-F238E27FC236}">
                <a16:creationId xmlns:a16="http://schemas.microsoft.com/office/drawing/2014/main" xmlns="" id="{6FAF3D84-A800-47CF-88EF-667D85EF16AB}"/>
              </a:ext>
            </a:extLst>
          </p:cNvPr>
          <p:cNvSpPr txBox="1"/>
          <p:nvPr/>
        </p:nvSpPr>
        <p:spPr>
          <a:xfrm>
            <a:off x="7555833" y="5838013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Ž</a:t>
            </a:r>
          </a:p>
        </p:txBody>
      </p:sp>
      <p:sp>
        <p:nvSpPr>
          <p:cNvPr id="78" name="TekstniOkvir 77">
            <a:extLst>
              <a:ext uri="{FF2B5EF4-FFF2-40B4-BE49-F238E27FC236}">
                <a16:creationId xmlns:a16="http://schemas.microsoft.com/office/drawing/2014/main" xmlns="" id="{E166DDD0-C410-4494-9FBE-1BDA976075DE}"/>
              </a:ext>
            </a:extLst>
          </p:cNvPr>
          <p:cNvSpPr txBox="1"/>
          <p:nvPr/>
        </p:nvSpPr>
        <p:spPr>
          <a:xfrm>
            <a:off x="10014076" y="5846637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NJ</a:t>
            </a:r>
          </a:p>
        </p:txBody>
      </p:sp>
      <p:sp>
        <p:nvSpPr>
          <p:cNvPr id="79" name="TekstniOkvir 78">
            <a:extLst>
              <a:ext uri="{FF2B5EF4-FFF2-40B4-BE49-F238E27FC236}">
                <a16:creationId xmlns:a16="http://schemas.microsoft.com/office/drawing/2014/main" xmlns="" id="{CE0C9CB8-9355-4782-8128-A532BBB55F4C}"/>
              </a:ext>
            </a:extLst>
          </p:cNvPr>
          <p:cNvSpPr txBox="1"/>
          <p:nvPr/>
        </p:nvSpPr>
        <p:spPr>
          <a:xfrm>
            <a:off x="9575600" y="5848198"/>
            <a:ext cx="71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xmlns="" val="16180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6" grpId="0"/>
      <p:bldP spid="77" grpId="0"/>
      <p:bldP spid="78" grpId="0"/>
      <p:bldP spid="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29D1FE0-B9FD-4959-9ECE-13A11344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51" y="2465556"/>
            <a:ext cx="4107199" cy="3535194"/>
          </a:xfrm>
        </p:spPr>
        <p:txBody>
          <a:bodyPr>
            <a:normAutofit/>
          </a:bodyPr>
          <a:lstStyle/>
          <a:p>
            <a:r>
              <a:rPr lang="hr-HR" sz="2800" dirty="0"/>
              <a:t>Izvan tijela ženke </a:t>
            </a:r>
          </a:p>
          <a:p>
            <a:r>
              <a:rPr lang="hr-HR" sz="2800" dirty="0"/>
              <a:t>Organizmi koji žive u vodi</a:t>
            </a:r>
          </a:p>
          <a:p>
            <a:r>
              <a:rPr lang="hr-HR" sz="2800" dirty="0"/>
              <a:t>Nema opasnosti od isušivanja spolnih stanica</a:t>
            </a:r>
          </a:p>
          <a:p>
            <a:pPr lvl="1"/>
            <a:r>
              <a:rPr lang="hr-HR" dirty="0"/>
              <a:t>rakovi </a:t>
            </a:r>
          </a:p>
          <a:p>
            <a:pPr lvl="1"/>
            <a:r>
              <a:rPr lang="hr-HR" dirty="0"/>
              <a:t>školjkaši</a:t>
            </a:r>
          </a:p>
          <a:p>
            <a:pPr lvl="1"/>
            <a:r>
              <a:rPr lang="hr-HR" dirty="0"/>
              <a:t>ribe</a:t>
            </a:r>
          </a:p>
          <a:p>
            <a:pPr lvl="1"/>
            <a:r>
              <a:rPr lang="hr-HR" dirty="0"/>
              <a:t>vodozemci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78A8B27-F63C-4DE1-A76E-BE51B48E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3269"/>
            <a:ext cx="3352800" cy="770868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3600" b="1" dirty="0"/>
              <a:t> Vanjska oplodnja </a:t>
            </a:r>
          </a:p>
        </p:txBody>
      </p:sp>
      <p:pic>
        <p:nvPicPr>
          <p:cNvPr id="4" name="Slika 3" descr="Slika na kojoj se prikazuje ribež&#10;&#10;Opis je automatski generiran">
            <a:extLst>
              <a:ext uri="{FF2B5EF4-FFF2-40B4-BE49-F238E27FC236}">
                <a16:creationId xmlns:a16="http://schemas.microsoft.com/office/drawing/2014/main" xmlns="" id="{B5C85710-E13C-4D24-9315-E7ECBC986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633" y="1104900"/>
            <a:ext cx="7485368" cy="57531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9824D37B-4539-4278-AA27-7A941F9D0F9E}"/>
              </a:ext>
            </a:extLst>
          </p:cNvPr>
          <p:cNvSpPr txBox="1"/>
          <p:nvPr/>
        </p:nvSpPr>
        <p:spPr>
          <a:xfrm>
            <a:off x="771525" y="6157853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7E87EED-F9BC-4C0A-9AC3-A52C7103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295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13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9EB874E3-720C-411F-9155-E0A1E9D8A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285674"/>
            <a:ext cx="5227800" cy="4233752"/>
          </a:xfrm>
        </p:spPr>
        <p:txBody>
          <a:bodyPr>
            <a:normAutofit lnSpcReduction="10000"/>
          </a:bodyPr>
          <a:lstStyle/>
          <a:p>
            <a:r>
              <a:rPr lang="hr-HR" dirty="0"/>
              <a:t>Unutar tijela ženke </a:t>
            </a:r>
          </a:p>
          <a:p>
            <a:r>
              <a:rPr lang="hr-HR" dirty="0"/>
              <a:t>Parenje – mužjak unosi spermije u tijelo ženke</a:t>
            </a:r>
          </a:p>
          <a:p>
            <a:r>
              <a:rPr lang="hr-HR" dirty="0"/>
              <a:t>Kopnene životinje</a:t>
            </a:r>
          </a:p>
          <a:p>
            <a:r>
              <a:rPr lang="hr-HR" dirty="0"/>
              <a:t>Spolnim stanicama prijeti isušivanje</a:t>
            </a:r>
          </a:p>
          <a:p>
            <a:pPr lvl="1"/>
            <a:r>
              <a:rPr lang="hr-HR" dirty="0"/>
              <a:t>gmazovi</a:t>
            </a:r>
          </a:p>
          <a:p>
            <a:pPr lvl="1"/>
            <a:r>
              <a:rPr lang="hr-HR" dirty="0"/>
              <a:t>ptice</a:t>
            </a:r>
          </a:p>
          <a:p>
            <a:pPr lvl="1"/>
            <a:r>
              <a:rPr lang="hr-HR" dirty="0"/>
              <a:t>sisavci </a:t>
            </a:r>
          </a:p>
          <a:p>
            <a:pPr lvl="1"/>
            <a:r>
              <a:rPr lang="hr-HR" dirty="0"/>
              <a:t>kukci </a:t>
            </a:r>
          </a:p>
          <a:p>
            <a:pPr lvl="1"/>
            <a:r>
              <a:rPr lang="hr-HR" dirty="0"/>
              <a:t>pauci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BD8053D9-2582-441A-939C-8F88FAA6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423269"/>
            <a:ext cx="3848100" cy="595328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3600" b="1" dirty="0"/>
              <a:t>Unutarnja oplodnja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19E6731-C36C-4354-B63D-DD1320E54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7400" y="2393351"/>
            <a:ext cx="6354600" cy="4233752"/>
          </a:xfrm>
          <a:prstGeom prst="rect">
            <a:avLst/>
          </a:prstGeom>
        </p:spPr>
      </p:pic>
      <p:pic>
        <p:nvPicPr>
          <p:cNvPr id="5" name="Grafika 4" descr="Video camera outline">
            <a:extLst>
              <a:ext uri="{FF2B5EF4-FFF2-40B4-BE49-F238E27FC236}">
                <a16:creationId xmlns:a16="http://schemas.microsoft.com/office/drawing/2014/main" xmlns="" id="{B255D202-0DE4-46AF-B5D9-B4391FFAA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06450" y="1401861"/>
            <a:ext cx="914400" cy="9144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AC570E7-F01F-4FFD-A880-01542F0CB0F1}"/>
              </a:ext>
            </a:extLst>
          </p:cNvPr>
          <p:cNvSpPr txBox="1"/>
          <p:nvPr/>
        </p:nvSpPr>
        <p:spPr>
          <a:xfrm>
            <a:off x="8801100" y="1720933"/>
            <a:ext cx="29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5"/>
              </a:rPr>
              <a:t>Parenje kornjača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32994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4A62127-2784-4BB8-B36A-002EEFFC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9256"/>
            <a:ext cx="10515600" cy="1839744"/>
          </a:xfrm>
        </p:spPr>
        <p:txBody>
          <a:bodyPr/>
          <a:lstStyle/>
          <a:p>
            <a:r>
              <a:rPr lang="hr-HR" b="1" dirty="0"/>
              <a:t>Zametak</a:t>
            </a:r>
            <a:r>
              <a:rPr lang="hr-HR" dirty="0"/>
              <a:t> </a:t>
            </a:r>
            <a:r>
              <a:rPr lang="hr-HR" dirty="0" smtClean="0"/>
              <a:t>– </a:t>
            </a:r>
            <a:r>
              <a:rPr lang="hr-HR" dirty="0"/>
              <a:t>novi organizam</a:t>
            </a:r>
          </a:p>
          <a:p>
            <a:r>
              <a:rPr lang="hr-HR" b="1" dirty="0"/>
              <a:t>Rast</a:t>
            </a:r>
            <a:r>
              <a:rPr lang="hr-HR" dirty="0"/>
              <a:t> – </a:t>
            </a:r>
            <a:r>
              <a:rPr lang="hr-HR" dirty="0">
                <a:solidFill>
                  <a:srgbClr val="FF0000"/>
                </a:solidFill>
              </a:rPr>
              <a:t>ne rastu </a:t>
            </a:r>
            <a:r>
              <a:rPr lang="hr-HR" dirty="0"/>
              <a:t>stanice, već se </a:t>
            </a:r>
            <a:r>
              <a:rPr lang="hr-HR" dirty="0">
                <a:solidFill>
                  <a:srgbClr val="00B050"/>
                </a:solidFill>
              </a:rPr>
              <a:t>povećava broj </a:t>
            </a:r>
            <a:r>
              <a:rPr lang="hr-HR" dirty="0"/>
              <a:t>stanica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5264B56-231E-4B3F-962B-8AB2E39E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"/>
          <a:stretch/>
        </p:blipFill>
        <p:spPr>
          <a:xfrm>
            <a:off x="134911" y="3485181"/>
            <a:ext cx="12057089" cy="19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17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B2A75D8-258B-43C1-B832-A55B9CB30B71}"/>
              </a:ext>
            </a:extLst>
          </p:cNvPr>
          <p:cNvSpPr txBox="1"/>
          <p:nvPr/>
        </p:nvSpPr>
        <p:spPr>
          <a:xfrm>
            <a:off x="304800" y="3173656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/>
              <a:t>Gmazovi  </a:t>
            </a:r>
            <a:r>
              <a:rPr lang="hr-HR" sz="2800" dirty="0"/>
              <a:t>(kornjače)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jaja polažu u tlo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0F04C3F-6FEA-4932-84BD-D679A8C9BCBE}"/>
              </a:ext>
            </a:extLst>
          </p:cNvPr>
          <p:cNvSpPr txBox="1"/>
          <p:nvPr/>
        </p:nvSpPr>
        <p:spPr>
          <a:xfrm>
            <a:off x="304800" y="4775199"/>
            <a:ext cx="5181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/>
              <a:t>Ptice </a:t>
            </a:r>
            <a:r>
              <a:rPr lang="hr-HR" sz="2800" dirty="0"/>
              <a:t>(domaća kokoš)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jaja polažu u gnijezdo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sjede na njima </a:t>
            </a:r>
            <a:r>
              <a:rPr lang="hr-HR" sz="2800" dirty="0" smtClean="0"/>
              <a:t>– </a:t>
            </a:r>
            <a:r>
              <a:rPr lang="hr-HR" sz="2800" dirty="0"/>
              <a:t>TOPLINA potrebna za razvoj zametka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95669D3-EE46-451C-B057-1401B3064DB1}"/>
              </a:ext>
            </a:extLst>
          </p:cNvPr>
          <p:cNvSpPr txBox="1"/>
          <p:nvPr/>
        </p:nvSpPr>
        <p:spPr>
          <a:xfrm>
            <a:off x="304800" y="1404947"/>
            <a:ext cx="5600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Sisavci</a:t>
            </a:r>
            <a:r>
              <a:rPr lang="it-IT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razvoj</a:t>
            </a:r>
            <a:r>
              <a:rPr lang="it-IT" sz="2800" dirty="0"/>
              <a:t> </a:t>
            </a:r>
            <a:r>
              <a:rPr lang="it-IT" sz="2800" dirty="0" err="1"/>
              <a:t>zametka</a:t>
            </a:r>
            <a:r>
              <a:rPr lang="it-IT" sz="2800" dirty="0"/>
              <a:t> </a:t>
            </a:r>
            <a:r>
              <a:rPr lang="it-IT" sz="2800" dirty="0" err="1"/>
              <a:t>unutar</a:t>
            </a:r>
            <a:r>
              <a:rPr lang="it-IT" sz="2800" dirty="0"/>
              <a:t> </a:t>
            </a:r>
            <a:r>
              <a:rPr lang="it-IT" sz="2800" dirty="0" err="1"/>
              <a:t>tijela</a:t>
            </a:r>
            <a:r>
              <a:rPr lang="hr-HR" sz="2800" dirty="0"/>
              <a:t> ženke </a:t>
            </a:r>
            <a:r>
              <a:rPr lang="hr-HR" sz="2800" dirty="0" smtClean="0"/>
              <a:t>– </a:t>
            </a:r>
            <a:r>
              <a:rPr lang="hr-HR" sz="2800" dirty="0"/>
              <a:t>m</a:t>
            </a:r>
            <a:r>
              <a:rPr lang="it-IT" sz="2800" dirty="0" err="1"/>
              <a:t>aternica</a:t>
            </a:r>
            <a:r>
              <a:rPr lang="it-IT" sz="2800" dirty="0"/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B4FF215-0579-4BD8-8505-14C47FC68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9" t="5185" r="7059" b="5251"/>
          <a:stretch/>
        </p:blipFill>
        <p:spPr>
          <a:xfrm>
            <a:off x="9124281" y="1268656"/>
            <a:ext cx="2948855" cy="2859107"/>
          </a:xfrm>
          <a:prstGeom prst="rect">
            <a:avLst/>
          </a:prstGeom>
        </p:spPr>
      </p:pic>
      <p:pic>
        <p:nvPicPr>
          <p:cNvPr id="11" name="Slika 10" descr="Slika na kojoj se prikazuje tlo, reptil, životinja, kornjača&#10;&#10;Opis je automatski generiran">
            <a:extLst>
              <a:ext uri="{FF2B5EF4-FFF2-40B4-BE49-F238E27FC236}">
                <a16:creationId xmlns:a16="http://schemas.microsoft.com/office/drawing/2014/main" xmlns="" id="{5DE3F01C-94E3-470C-BF4F-C1F909EE9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0301" y="2368169"/>
            <a:ext cx="4089180" cy="306688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585F2A6-2DC3-4CE4-9FD6-F976F0F5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754" y="4127763"/>
            <a:ext cx="4093246" cy="2730237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EAB63C32-051F-4A45-9020-1D65927F02B7}"/>
              </a:ext>
            </a:extLst>
          </p:cNvPr>
          <p:cNvSpPr txBox="1"/>
          <p:nvPr/>
        </p:nvSpPr>
        <p:spPr>
          <a:xfrm>
            <a:off x="7288801" y="1489018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5"/>
              </a:rPr>
              <a:t>Vizualno+</a:t>
            </a:r>
            <a:endParaRPr lang="hr-HR" sz="2000" b="1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C34AB114-41F9-41A9-9D7C-41EB85A15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276" y="1360460"/>
            <a:ext cx="771525" cy="65722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711E946D-DD2F-4DFA-9C7B-1150156E1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581" y="6045290"/>
            <a:ext cx="809625" cy="71437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6886E91D-DCEF-4050-BC0B-90993B015C4D}"/>
              </a:ext>
            </a:extLst>
          </p:cNvPr>
          <p:cNvSpPr txBox="1"/>
          <p:nvPr/>
        </p:nvSpPr>
        <p:spPr>
          <a:xfrm>
            <a:off x="6474944" y="619822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8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CCBC3099-9278-4961-8C49-0B736DC572CD}"/>
              </a:ext>
            </a:extLst>
          </p:cNvPr>
          <p:cNvSpPr txBox="1"/>
          <p:nvPr/>
        </p:nvSpPr>
        <p:spPr>
          <a:xfrm>
            <a:off x="809574" y="1828745"/>
            <a:ext cx="678239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Promatraj razvoj kukaca u insektariju ili žabe u vivariju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72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EAA3EBC-34F7-46DF-8CB6-1BD43BC9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9" y="1475146"/>
            <a:ext cx="725487" cy="707197"/>
          </a:xfrm>
          <a:prstGeom prst="rect">
            <a:avLst/>
          </a:prstGeom>
        </p:spPr>
      </p:pic>
      <p:pic>
        <p:nvPicPr>
          <p:cNvPr id="8" name="Slika 7" descr="Slika na kojoj se prikazuje životinja, insekt&#10;&#10;Opis je automatski generiran">
            <a:extLst>
              <a:ext uri="{FF2B5EF4-FFF2-40B4-BE49-F238E27FC236}">
                <a16:creationId xmlns:a16="http://schemas.microsoft.com/office/drawing/2014/main" xmlns="" id="{63E27607-7860-4CFB-B511-CF801AA33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2592" y="3954342"/>
            <a:ext cx="7832647" cy="248686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C0DC08B-7ACC-4692-A9B3-D85BFFCFD4AC}"/>
              </a:ext>
            </a:extLst>
          </p:cNvPr>
          <p:cNvSpPr txBox="1"/>
          <p:nvPr/>
        </p:nvSpPr>
        <p:spPr>
          <a:xfrm>
            <a:off x="797379" y="3954342"/>
            <a:ext cx="364995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4"/>
              </a:rPr>
              <a:t>Gusjenica u leptira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5998A7F-4035-4BCC-B58B-7D9A8616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29" y="3640371"/>
            <a:ext cx="66837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422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6828095" cy="628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Spolno i nespolno razmnožavanje</a:t>
            </a:r>
            <a:endParaRPr lang="hr-HR" sz="40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CD95902-05E2-4F68-A2C4-D8E64B1E7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517" y="3115618"/>
            <a:ext cx="1159735" cy="115973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E0A6181-4994-4804-BEB9-241107144023}"/>
              </a:ext>
            </a:extLst>
          </p:cNvPr>
          <p:cNvSpPr txBox="1"/>
          <p:nvPr/>
        </p:nvSpPr>
        <p:spPr>
          <a:xfrm>
            <a:off x="838198" y="47431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Unutarnja ili vanjska oplodnja</a:t>
            </a:r>
            <a:endParaRPr lang="hr-HR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BC18DFF-4952-4DAB-BB10-8C1D72DFE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017" y="443324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73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BEAB8C5B-7FE0-4236-A738-E492885EA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3448"/>
            <a:ext cx="4197247" cy="156975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r-HR" sz="4800" b="1" dirty="0"/>
              <a:t>BRIGA ZA POTOMSTVO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5CDF809-11E5-4C7F-AA30-6609BA6FC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1173448"/>
            <a:ext cx="7994754" cy="570606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F18D844-FA0C-49D3-9166-CDD3524F27C7}"/>
              </a:ext>
            </a:extLst>
          </p:cNvPr>
          <p:cNvSpPr txBox="1"/>
          <p:nvPr/>
        </p:nvSpPr>
        <p:spPr>
          <a:xfrm>
            <a:off x="1674433" y="325275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8B1F2C1-5B5B-4F8B-B933-D1BCF676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08" y="3124199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64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62F28280-2E14-4359-B1CD-CE2A52012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520391"/>
            <a:ext cx="5157787" cy="498353"/>
          </a:xfrm>
        </p:spPr>
        <p:txBody>
          <a:bodyPr>
            <a:normAutofit/>
          </a:bodyPr>
          <a:lstStyle/>
          <a:p>
            <a:r>
              <a:rPr lang="hr-HR" sz="2800" dirty="0"/>
              <a:t>Životinje s vanjskom oplodnjom </a:t>
            </a:r>
          </a:p>
          <a:p>
            <a:endParaRPr lang="hr-HR" sz="2800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1917B9F7-C454-49D6-9B90-105E1FDB9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096788"/>
            <a:ext cx="5157787" cy="1934919"/>
          </a:xfrm>
        </p:spPr>
        <p:txBody>
          <a:bodyPr/>
          <a:lstStyle/>
          <a:p>
            <a:r>
              <a:rPr lang="hr-HR" dirty="0"/>
              <a:t>Nema brige za potomstvom</a:t>
            </a:r>
          </a:p>
          <a:p>
            <a:r>
              <a:rPr lang="hr-HR" dirty="0"/>
              <a:t>Velik broj potomaka </a:t>
            </a:r>
          </a:p>
          <a:p>
            <a:r>
              <a:rPr lang="hr-HR" dirty="0"/>
              <a:t>Neće svi preživjeti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xmlns="" id="{8FA1B84A-63C2-4399-9B3E-482567705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20391"/>
            <a:ext cx="5183188" cy="498353"/>
          </a:xfrm>
        </p:spPr>
        <p:txBody>
          <a:bodyPr>
            <a:normAutofit/>
          </a:bodyPr>
          <a:lstStyle/>
          <a:p>
            <a:r>
              <a:rPr lang="hr-HR" sz="2800" dirty="0"/>
              <a:t>Životinje s unutarnjom oplodnjom </a:t>
            </a:r>
          </a:p>
          <a:p>
            <a:endParaRPr lang="hr-HR" sz="2800" dirty="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xmlns="" id="{54AC7CC5-C45E-45FF-B3D5-42F7E88CC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096789"/>
            <a:ext cx="5505450" cy="1934918"/>
          </a:xfrm>
        </p:spPr>
        <p:txBody>
          <a:bodyPr>
            <a:normAutofit/>
          </a:bodyPr>
          <a:lstStyle/>
          <a:p>
            <a:r>
              <a:rPr lang="hr-HR" dirty="0"/>
              <a:t>Briga za potomstvom </a:t>
            </a:r>
            <a:r>
              <a:rPr lang="hr-HR" dirty="0" smtClean="0"/>
              <a:t>– </a:t>
            </a:r>
            <a:r>
              <a:rPr lang="hr-HR" dirty="0"/>
              <a:t>briga i skrb </a:t>
            </a:r>
          </a:p>
          <a:p>
            <a:r>
              <a:rPr lang="hr-HR" dirty="0"/>
              <a:t>Traje dok se mladi ne osamostale </a:t>
            </a:r>
          </a:p>
          <a:p>
            <a:r>
              <a:rPr lang="hr-HR" dirty="0"/>
              <a:t>Manji broj potomaka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05ADE18-E35D-4ABA-B71C-CE70E6450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85806"/>
            <a:ext cx="3867277" cy="298971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74C835A-7740-47F7-97B4-8FD0C869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87" y="3683038"/>
            <a:ext cx="4538664" cy="30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14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261ECC1-0A96-463D-979D-BB5B4036C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7024" y="1136662"/>
            <a:ext cx="7654976" cy="288070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r-HR" sz="4800" b="1" dirty="0"/>
              <a:t>SPOLNO SAZRIJEVANJE ČOVJEKA</a:t>
            </a:r>
            <a:br>
              <a:rPr lang="hr-HR" sz="4800" b="1" dirty="0"/>
            </a:br>
            <a:endParaRPr lang="hr-HR" sz="48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0AE763E-1B0A-4FB3-8481-C6905F3C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969"/>
            <a:ext cx="4182256" cy="5538116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D935093F-F6CC-47F5-8609-59914CD9BE46}"/>
              </a:ext>
            </a:extLst>
          </p:cNvPr>
          <p:cNvSpPr txBox="1">
            <a:spLocks/>
          </p:cNvSpPr>
          <p:nvPr/>
        </p:nvSpPr>
        <p:spPr>
          <a:xfrm>
            <a:off x="4537024" y="4457838"/>
            <a:ext cx="4316896" cy="2123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/>
              <a:t>Muški spolni organi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/>
              <a:t>Ženski spolni organi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348262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0BD7DA49-1B9B-49C7-8FC7-C7129396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130091"/>
            <a:ext cx="11715750" cy="3304640"/>
          </a:xfrm>
        </p:spPr>
        <p:txBody>
          <a:bodyPr/>
          <a:lstStyle/>
          <a:p>
            <a:r>
              <a:rPr lang="hr-HR" dirty="0"/>
              <a:t>2 sjemenika (žlijezde)</a:t>
            </a:r>
          </a:p>
          <a:p>
            <a:pPr lvl="1"/>
            <a:r>
              <a:rPr lang="hr-HR" dirty="0"/>
              <a:t>proizvode spermije (spolne stanice)  i spolne hormone</a:t>
            </a:r>
          </a:p>
          <a:p>
            <a:r>
              <a:rPr lang="hr-HR" dirty="0"/>
              <a:t>2 sjemenovoda </a:t>
            </a:r>
          </a:p>
          <a:p>
            <a:r>
              <a:rPr lang="hr-HR" dirty="0"/>
              <a:t>mokraćno-spolna cijev</a:t>
            </a:r>
          </a:p>
          <a:p>
            <a:r>
              <a:rPr lang="hr-HR" dirty="0"/>
              <a:t>spolni ud (penis)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11A14660-F661-4607-B09B-68CED46A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 Muški spolni organi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4DB2001-FC70-4ACD-B9B6-DC14B0D72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487" y="3124200"/>
            <a:ext cx="7754513" cy="37338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2D560AD-3BC4-441B-AE0D-79C19478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823579"/>
            <a:ext cx="809625" cy="714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76763AF-6D88-4E5D-988A-908AA260F6E9}"/>
              </a:ext>
            </a:extLst>
          </p:cNvPr>
          <p:cNvSpPr txBox="1"/>
          <p:nvPr/>
        </p:nvSpPr>
        <p:spPr>
          <a:xfrm>
            <a:off x="1252613" y="5976509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87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3133"/>
            <a:ext cx="12192000" cy="1030421"/>
          </a:xfrm>
          <a:solidFill>
            <a:srgbClr val="FF0000"/>
          </a:solidFill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KAKO SE ŽIVOTINJE RAZMNOŽAVAJU </a:t>
            </a:r>
            <a:endParaRPr lang="x-none" b="1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ECFF1C3-5E77-4175-82A6-12AF7AAA7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36" b="25284"/>
          <a:stretch/>
        </p:blipFill>
        <p:spPr>
          <a:xfrm>
            <a:off x="1" y="2203555"/>
            <a:ext cx="12191999" cy="46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07C3B121-9608-4779-88BC-50AB1E65D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176297"/>
            <a:ext cx="10387712" cy="3304640"/>
          </a:xfrm>
        </p:spPr>
        <p:txBody>
          <a:bodyPr/>
          <a:lstStyle/>
          <a:p>
            <a:r>
              <a:rPr lang="pl-PL" dirty="0"/>
              <a:t>2 jajnika (žlijezde)</a:t>
            </a:r>
          </a:p>
          <a:p>
            <a:pPr lvl="1"/>
            <a:r>
              <a:rPr lang="pl-PL" dirty="0"/>
              <a:t>proizvode jajne stanice i spolne hormone</a:t>
            </a:r>
          </a:p>
          <a:p>
            <a:r>
              <a:rPr lang="hr-HR" dirty="0"/>
              <a:t>2 jajovoda </a:t>
            </a:r>
          </a:p>
          <a:p>
            <a:r>
              <a:rPr lang="hr-HR" dirty="0"/>
              <a:t>maternica</a:t>
            </a:r>
          </a:p>
          <a:p>
            <a:r>
              <a:rPr lang="hr-HR" dirty="0"/>
              <a:t>rodnica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02D506A-8816-4311-9B1C-C42B58B7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62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Ženski spolni organi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9C184D0-C92A-4C34-B027-47FD1126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53" y="3124200"/>
            <a:ext cx="9651247" cy="37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65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92076241-4C53-477C-A614-4D9D14AC805C}"/>
              </a:ext>
            </a:extLst>
          </p:cNvPr>
          <p:cNvSpPr txBox="1">
            <a:spLocks/>
          </p:cNvSpPr>
          <p:nvPr/>
        </p:nvSpPr>
        <p:spPr>
          <a:xfrm>
            <a:off x="320823" y="1457325"/>
            <a:ext cx="3965427" cy="394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Oplodnja se događa u </a:t>
            </a:r>
            <a:r>
              <a:rPr lang="hr-HR" b="1" dirty="0"/>
              <a:t>jajovodu</a:t>
            </a:r>
          </a:p>
          <a:p>
            <a:r>
              <a:rPr lang="hr-HR" dirty="0"/>
              <a:t>Oplođena jajna stanica ugnijezdi se u sluznicu maternice </a:t>
            </a:r>
            <a:r>
              <a:rPr lang="hr-HR" dirty="0" smtClean="0"/>
              <a:t>– </a:t>
            </a:r>
            <a:r>
              <a:rPr lang="hr-HR" b="1" dirty="0"/>
              <a:t>TRUDNOĆA</a:t>
            </a:r>
          </a:p>
          <a:p>
            <a:r>
              <a:rPr lang="hr-HR" dirty="0"/>
              <a:t>Plod se razvija u maternici koja ga štiti</a:t>
            </a:r>
          </a:p>
          <a:p>
            <a:r>
              <a:rPr lang="hr-HR" dirty="0"/>
              <a:t>Rodnica – porođajni kanal</a:t>
            </a:r>
          </a:p>
          <a:p>
            <a:endParaRPr lang="hr-HR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2492C28-E155-4F9C-A527-A72FCC982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247" y="1085434"/>
            <a:ext cx="7696753" cy="577256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56D4831-2CD7-4FF4-890D-252F9436FF14}"/>
              </a:ext>
            </a:extLst>
          </p:cNvPr>
          <p:cNvSpPr txBox="1"/>
          <p:nvPr/>
        </p:nvSpPr>
        <p:spPr>
          <a:xfrm>
            <a:off x="913191" y="6105880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D65E6FC-7F98-4907-B785-7F616B22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6" y="5977322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54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 descr="Video camera outline">
            <a:extLst>
              <a:ext uri="{FF2B5EF4-FFF2-40B4-BE49-F238E27FC236}">
                <a16:creationId xmlns:a16="http://schemas.microsoft.com/office/drawing/2014/main" xmlns="" id="{A5D21DB4-B32E-4548-80B2-008BC1F4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3900" y="1329056"/>
            <a:ext cx="914400" cy="9144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0578466D-F69B-4D7B-8635-0187F70E139D}"/>
              </a:ext>
            </a:extLst>
          </p:cNvPr>
          <p:cNvSpPr txBox="1"/>
          <p:nvPr/>
        </p:nvSpPr>
        <p:spPr>
          <a:xfrm>
            <a:off x="1790700" y="178625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4"/>
              </a:rPr>
              <a:t>Oplodnja</a:t>
            </a:r>
            <a:endParaRPr lang="hr-HR" sz="20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D205F8E-D630-4CAA-907A-7FD73AE465A3}"/>
              </a:ext>
            </a:extLst>
          </p:cNvPr>
          <p:cNvSpPr txBox="1"/>
          <p:nvPr/>
        </p:nvSpPr>
        <p:spPr>
          <a:xfrm>
            <a:off x="1018925" y="4944746"/>
            <a:ext cx="396542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5"/>
              </a:rPr>
              <a:t>Umjetna ili potpomognuta oplodnja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2BE3A9F-F6E3-433B-B660-8B97C573E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75" y="4630775"/>
            <a:ext cx="668375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928A78F-4694-44C6-A9AF-4B94495C1422}"/>
              </a:ext>
            </a:extLst>
          </p:cNvPr>
          <p:cNvSpPr txBox="1"/>
          <p:nvPr/>
        </p:nvSpPr>
        <p:spPr>
          <a:xfrm>
            <a:off x="1790700" y="32289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Human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body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maps</a:t>
            </a:r>
            <a:endParaRPr lang="hr-HR" sz="2000" dirty="0"/>
          </a:p>
        </p:txBody>
      </p:sp>
      <p:pic>
        <p:nvPicPr>
          <p:cNvPr id="9" name="Grafika 8" descr="Double Tap Gesture outline">
            <a:extLst>
              <a:ext uri="{FF2B5EF4-FFF2-40B4-BE49-F238E27FC236}">
                <a16:creationId xmlns:a16="http://schemas.microsoft.com/office/drawing/2014/main" xmlns="" id="{F8AE3188-5A8C-4390-A543-67815F16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8375" y="2987767"/>
            <a:ext cx="914400" cy="914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F8D1724-47B7-49FF-A6A8-778D27F9F1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5473" y="1165672"/>
            <a:ext cx="7106527" cy="56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1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6828095" cy="628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Spolni organi</a:t>
            </a:r>
            <a:endParaRPr lang="hr-HR" sz="40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ECE68FE-4269-4518-B832-9FC18C5E2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43" y="3112802"/>
            <a:ext cx="1219200" cy="1219200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2BD71D44-7E62-4C49-A88D-4606814ED44A}"/>
              </a:ext>
            </a:extLst>
          </p:cNvPr>
          <p:cNvSpPr txBox="1"/>
          <p:nvPr/>
        </p:nvSpPr>
        <p:spPr>
          <a:xfrm>
            <a:off x="838198" y="46323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Ženski spolni organi</a:t>
            </a:r>
            <a:endParaRPr lang="hr-HR" sz="2800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4E39BAD7-BF23-4717-B2AA-203EDB4A0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527" y="4439579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905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1635865-656F-48FB-BC3A-F230D2E3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53D5ED-3245-4B1B-A569-8015EBAF4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675" y="2270721"/>
            <a:ext cx="4572000" cy="792270"/>
          </a:xfrm>
        </p:spPr>
        <p:txBody>
          <a:bodyPr>
            <a:normAutofit/>
          </a:bodyPr>
          <a:lstStyle/>
          <a:p>
            <a:r>
              <a:rPr lang="hr-HR" sz="4800" b="1" dirty="0"/>
              <a:t>MIJENJAM SE</a:t>
            </a:r>
          </a:p>
        </p:txBody>
      </p:sp>
    </p:spTree>
    <p:extLst>
      <p:ext uri="{BB962C8B-B14F-4D97-AF65-F5344CB8AC3E}">
        <p14:creationId xmlns:p14="http://schemas.microsoft.com/office/powerpoint/2010/main" xmlns="" val="3655716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8EA3708D-322D-4510-A2D6-173CDAE380B0}"/>
              </a:ext>
            </a:extLst>
          </p:cNvPr>
          <p:cNvSpPr txBox="1">
            <a:spLocks/>
          </p:cNvSpPr>
          <p:nvPr/>
        </p:nvSpPr>
        <p:spPr>
          <a:xfrm>
            <a:off x="419100" y="1282755"/>
            <a:ext cx="2209800" cy="7196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/>
              <a:t>Pubertet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85E7E624-63B8-4E0F-B0AF-6CB549B75079}"/>
              </a:ext>
            </a:extLst>
          </p:cNvPr>
          <p:cNvSpPr txBox="1">
            <a:spLocks/>
          </p:cNvSpPr>
          <p:nvPr/>
        </p:nvSpPr>
        <p:spPr>
          <a:xfrm>
            <a:off x="419100" y="2381248"/>
            <a:ext cx="3790950" cy="2976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3200" dirty="0"/>
              <a:t>Vrijeme sazrijevanja: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spolnog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fizičkog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psihičkog</a:t>
            </a:r>
          </a:p>
        </p:txBody>
      </p:sp>
      <p:pic>
        <p:nvPicPr>
          <p:cNvPr id="6" name="Slika 5" descr="Slika na kojoj se prikazuje osoba, sjedenje, na zatvorenom, prozor&#10;&#10;Opis je automatski generiran">
            <a:extLst>
              <a:ext uri="{FF2B5EF4-FFF2-40B4-BE49-F238E27FC236}">
                <a16:creationId xmlns:a16="http://schemas.microsoft.com/office/drawing/2014/main" xmlns="" id="{B791171B-3BBD-4B04-969F-31560ADE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86"/>
          <a:stretch/>
        </p:blipFill>
        <p:spPr>
          <a:xfrm>
            <a:off x="4385373" y="1229812"/>
            <a:ext cx="7806627" cy="562818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2AE1A45B-848B-4FF9-BEC0-E88776F5E164}"/>
              </a:ext>
            </a:extLst>
          </p:cNvPr>
          <p:cNvSpPr txBox="1"/>
          <p:nvPr/>
        </p:nvSpPr>
        <p:spPr>
          <a:xfrm>
            <a:off x="362745" y="5357811"/>
            <a:ext cx="379095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Što mi se to događa?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73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2BECEA8-728E-437A-B839-01820BA73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4212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17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55C46CA5-2600-4479-9A67-B5412C9016E0}"/>
              </a:ext>
            </a:extLst>
          </p:cNvPr>
          <p:cNvSpPr txBox="1">
            <a:spLocks/>
          </p:cNvSpPr>
          <p:nvPr/>
        </p:nvSpPr>
        <p:spPr>
          <a:xfrm>
            <a:off x="0" y="1302405"/>
            <a:ext cx="3219450" cy="67179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b="1" dirty="0">
                <a:solidFill>
                  <a:srgbClr val="FF0000"/>
                </a:solidFill>
              </a:rPr>
              <a:t> Djevojčice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3DA70E97-E148-4243-845F-B860D1B42B42}"/>
              </a:ext>
            </a:extLst>
          </p:cNvPr>
          <p:cNvSpPr txBox="1">
            <a:spLocks/>
          </p:cNvSpPr>
          <p:nvPr/>
        </p:nvSpPr>
        <p:spPr>
          <a:xfrm>
            <a:off x="342691" y="2187575"/>
            <a:ext cx="7314165" cy="4667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2800" dirty="0"/>
              <a:t>Pubertet počinje između 10. i 15. godine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2800" dirty="0"/>
              <a:t>Lučenje spolnih hormona </a:t>
            </a:r>
            <a:r>
              <a:rPr lang="hr-HR" sz="2800" dirty="0" smtClean="0"/>
              <a:t>– </a:t>
            </a:r>
            <a:r>
              <a:rPr lang="hr-HR" sz="2800" dirty="0" smtClean="0"/>
              <a:t>sazrijevanje </a:t>
            </a:r>
            <a:r>
              <a:rPr lang="hr-HR" sz="2800" dirty="0"/>
              <a:t>jajnih stanica)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2800" b="1" dirty="0"/>
              <a:t>Mjesečnica</a:t>
            </a:r>
            <a:r>
              <a:rPr lang="hr-HR" sz="2800" dirty="0"/>
              <a:t> – menstruacija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400" dirty="0"/>
              <a:t>Znak spolne zrelosti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400" dirty="0"/>
              <a:t>Ljuštenje sluznice maternice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400" dirty="0"/>
              <a:t>Krvarenje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400" dirty="0"/>
              <a:t>Svaki mjesec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400" dirty="0"/>
              <a:t>Tijekom trudnoće izostaje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3A45700-01A8-4082-BFF1-FA20E215B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9551" y="1161770"/>
            <a:ext cx="4362450" cy="561665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651C95F-ADA2-4D0B-9711-0A80756BBB24}"/>
              </a:ext>
            </a:extLst>
          </p:cNvPr>
          <p:cNvSpPr txBox="1"/>
          <p:nvPr/>
        </p:nvSpPr>
        <p:spPr>
          <a:xfrm>
            <a:off x="6547488" y="549617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F22A97C-9404-46A9-ADC2-768643BD0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63" y="5367617"/>
            <a:ext cx="771525" cy="6572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6DE38635-78FF-4F7E-80FB-D9A45074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4" y="6144278"/>
            <a:ext cx="809625" cy="7143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2B2E4C2D-9826-45FA-A5AC-B923EDAF10FA}"/>
              </a:ext>
            </a:extLst>
          </p:cNvPr>
          <p:cNvSpPr txBox="1"/>
          <p:nvPr/>
        </p:nvSpPr>
        <p:spPr>
          <a:xfrm>
            <a:off x="6543117" y="6297208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004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CCCD8A6-F025-4DCE-8F75-399513EFF7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C148425-CD27-4350-80E4-D4CC8D7EA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8390A15-4AD4-4F57-9915-AB578F15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1714500"/>
            <a:ext cx="122158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360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3BCFEE8-EE07-4B12-95AC-DDD8D9F23AA3}"/>
              </a:ext>
            </a:extLst>
          </p:cNvPr>
          <p:cNvSpPr txBox="1">
            <a:spLocks/>
          </p:cNvSpPr>
          <p:nvPr/>
        </p:nvSpPr>
        <p:spPr>
          <a:xfrm>
            <a:off x="329882" y="1298917"/>
            <a:ext cx="2146618" cy="834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b="1" dirty="0">
                <a:solidFill>
                  <a:srgbClr val="0070C0"/>
                </a:solidFill>
              </a:rPr>
              <a:t> Dječaci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FD4B5AA7-8955-4987-9097-B57D7F35EF79}"/>
              </a:ext>
            </a:extLst>
          </p:cNvPr>
          <p:cNvSpPr txBox="1">
            <a:spLocks/>
          </p:cNvSpPr>
          <p:nvPr/>
        </p:nvSpPr>
        <p:spPr>
          <a:xfrm>
            <a:off x="445302" y="2192660"/>
            <a:ext cx="64738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dirty="0"/>
              <a:t>Pubertet počinje između 1</a:t>
            </a:r>
            <a:r>
              <a:rPr lang="hr-HR" dirty="0"/>
              <a:t>2</a:t>
            </a:r>
            <a:r>
              <a:rPr lang="nn-NO" dirty="0"/>
              <a:t>. i 1</a:t>
            </a:r>
            <a:r>
              <a:rPr lang="hr-HR" dirty="0"/>
              <a:t>6</a:t>
            </a:r>
            <a:r>
              <a:rPr lang="nn-NO" dirty="0"/>
              <a:t>. godine</a:t>
            </a:r>
          </a:p>
          <a:p>
            <a:r>
              <a:rPr lang="hr-HR" dirty="0"/>
              <a:t>Lučenje spolnih hormona – stvaranje spermija</a:t>
            </a:r>
          </a:p>
          <a:p>
            <a:r>
              <a:rPr lang="hr-HR" b="1" dirty="0" err="1"/>
              <a:t>Polucija</a:t>
            </a:r>
            <a:r>
              <a:rPr lang="hr-HR" dirty="0"/>
              <a:t> </a:t>
            </a:r>
          </a:p>
          <a:p>
            <a:pPr lvl="1"/>
            <a:r>
              <a:rPr lang="hr-HR" dirty="0"/>
              <a:t>Spontano izbacivanje sperme </a:t>
            </a:r>
          </a:p>
          <a:p>
            <a:pPr lvl="1"/>
            <a:r>
              <a:rPr lang="hr-HR" dirty="0"/>
              <a:t>Noću </a:t>
            </a:r>
          </a:p>
          <a:p>
            <a:pPr lvl="1"/>
            <a:r>
              <a:rPr lang="hr-HR" dirty="0"/>
              <a:t>Znak spolne zrelosti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934B5F9-3746-494B-B23A-F9C6E2FA9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21" y="2133600"/>
            <a:ext cx="5272879" cy="41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200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E1FE902-CC5F-42C3-BA5B-74239134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417"/>
            <a:ext cx="12192000" cy="55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22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E464747E-F14D-4758-AFFD-5F551AA0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9571"/>
            <a:ext cx="4305300" cy="2335329"/>
          </a:xfrm>
        </p:spPr>
        <p:txBody>
          <a:bodyPr/>
          <a:lstStyle/>
          <a:p>
            <a:r>
              <a:rPr lang="hr-HR" dirty="0"/>
              <a:t>U proljeće</a:t>
            </a:r>
          </a:p>
          <a:p>
            <a:r>
              <a:rPr lang="hr-HR" dirty="0"/>
              <a:t>Razmnožavanje </a:t>
            </a:r>
          </a:p>
          <a:p>
            <a:pPr lvl="1"/>
            <a:r>
              <a:rPr lang="hr-HR" dirty="0"/>
              <a:t>stvaranje potomaka</a:t>
            </a:r>
          </a:p>
          <a:p>
            <a:pPr lvl="1"/>
            <a:r>
              <a:rPr lang="hr-HR" dirty="0"/>
              <a:t>osiguravanje opstanka</a:t>
            </a:r>
          </a:p>
          <a:p>
            <a:pPr marL="457200" lvl="1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86DD2CCB-947B-4CED-A01F-138EABD6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01" y="1569881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Priroda se budi</a:t>
            </a:r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xmlns="" id="{A5805430-F629-49D6-AEC9-A602C6FB650F}"/>
              </a:ext>
            </a:extLst>
          </p:cNvPr>
          <p:cNvSpPr/>
          <p:nvPr/>
        </p:nvSpPr>
        <p:spPr>
          <a:xfrm rot="1047170">
            <a:off x="3447890" y="3574273"/>
            <a:ext cx="2628900" cy="1106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A1358767-CF69-44F0-99C3-ED434F8CDFB9}"/>
              </a:ext>
            </a:extLst>
          </p:cNvPr>
          <p:cNvSpPr/>
          <p:nvPr/>
        </p:nvSpPr>
        <p:spPr>
          <a:xfrm rot="20805987">
            <a:off x="3469244" y="2770632"/>
            <a:ext cx="2641259" cy="1092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6E324B7A-232C-4938-9C1E-3C3DBD8AE692}"/>
              </a:ext>
            </a:extLst>
          </p:cNvPr>
          <p:cNvSpPr/>
          <p:nvPr/>
        </p:nvSpPr>
        <p:spPr>
          <a:xfrm>
            <a:off x="6164801" y="2263470"/>
            <a:ext cx="4838700" cy="5570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NESPOLNO RAZMNOŽAVANJE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4DAB1DC0-7B33-44F4-8C60-EA068FA619BC}"/>
              </a:ext>
            </a:extLst>
          </p:cNvPr>
          <p:cNvSpPr/>
          <p:nvPr/>
        </p:nvSpPr>
        <p:spPr>
          <a:xfrm>
            <a:off x="6159124" y="3798143"/>
            <a:ext cx="4838700" cy="5570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SPOLNO RAZMNOŽAVANJE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2C0E33DB-93C4-4972-9F95-DBCEBE4AF807}"/>
              </a:ext>
            </a:extLst>
          </p:cNvPr>
          <p:cNvSpPr txBox="1"/>
          <p:nvPr/>
        </p:nvSpPr>
        <p:spPr>
          <a:xfrm>
            <a:off x="504264" y="5535660"/>
            <a:ext cx="492827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2"/>
              </a:rPr>
              <a:t>Spolno ili nespolno razmnožavanje</a:t>
            </a:r>
            <a:endParaRPr lang="hr-HR" sz="2000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547631B-03C9-4720-A3DF-212EF4A0E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4" y="5221689"/>
            <a:ext cx="66837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725A3C92-47A0-4AFA-931B-7B752D8FAA65}"/>
              </a:ext>
            </a:extLst>
          </p:cNvPr>
          <p:cNvSpPr txBox="1">
            <a:spLocks/>
          </p:cNvSpPr>
          <p:nvPr/>
        </p:nvSpPr>
        <p:spPr>
          <a:xfrm>
            <a:off x="230207" y="1497012"/>
            <a:ext cx="4316896" cy="27130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Prve simpatije i ljubavi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Oponašanje odraslih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800" dirty="0"/>
              <a:t>Pušenje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800" dirty="0"/>
              <a:t>Alkohol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r-HR" sz="2800" dirty="0"/>
              <a:t>Droga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6" name="Slika 5" descr="Slika na kojoj se prikazuje osoba, odjeća, žena, držanje&#10;&#10;Opis je automatski generiran">
            <a:extLst>
              <a:ext uri="{FF2B5EF4-FFF2-40B4-BE49-F238E27FC236}">
                <a16:creationId xmlns:a16="http://schemas.microsoft.com/office/drawing/2014/main" xmlns="" id="{1BBCD5FF-C5B0-409D-956A-840550D54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107" y="1653490"/>
            <a:ext cx="6816686" cy="4541617"/>
          </a:xfrm>
          <a:prstGeom prst="rect">
            <a:avLst/>
          </a:prstGeom>
        </p:spPr>
      </p:pic>
      <p:sp>
        <p:nvSpPr>
          <p:cNvPr id="8" name="Desna vitičasta zagrada 7">
            <a:extLst>
              <a:ext uri="{FF2B5EF4-FFF2-40B4-BE49-F238E27FC236}">
                <a16:creationId xmlns:a16="http://schemas.microsoft.com/office/drawing/2014/main" xmlns="" id="{A5C362FA-01FF-4023-9398-EF5C227732B2}"/>
              </a:ext>
            </a:extLst>
          </p:cNvPr>
          <p:cNvSpPr/>
          <p:nvPr/>
        </p:nvSpPr>
        <p:spPr>
          <a:xfrm rot="5400000">
            <a:off x="2286778" y="2235476"/>
            <a:ext cx="571502" cy="3949150"/>
          </a:xfrm>
          <a:prstGeom prst="rightBrace">
            <a:avLst>
              <a:gd name="adj1" fmla="val 0"/>
              <a:gd name="adj2" fmla="val 50000"/>
            </a:avLst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6816E8D-4CCF-44F8-B87C-34765A102615}"/>
              </a:ext>
            </a:extLst>
          </p:cNvPr>
          <p:cNvSpPr txBox="1"/>
          <p:nvPr/>
        </p:nvSpPr>
        <p:spPr>
          <a:xfrm>
            <a:off x="230207" y="4668490"/>
            <a:ext cx="4547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FF0000"/>
                </a:solidFill>
              </a:rPr>
              <a:t>Ovisnosti</a:t>
            </a:r>
          </a:p>
          <a:p>
            <a:pPr algn="ctr"/>
            <a:r>
              <a:rPr lang="hr-HR" sz="2800" b="1" dirty="0"/>
              <a:t>ugrožavanje zdravlja</a:t>
            </a:r>
          </a:p>
          <a:p>
            <a:pPr algn="ctr"/>
            <a:r>
              <a:rPr lang="hr-HR" sz="2800" b="1" dirty="0"/>
              <a:t>poremećaji u rastu i razvoju</a:t>
            </a:r>
          </a:p>
        </p:txBody>
      </p:sp>
    </p:spTree>
    <p:extLst>
      <p:ext uri="{BB962C8B-B14F-4D97-AF65-F5344CB8AC3E}">
        <p14:creationId xmlns:p14="http://schemas.microsoft.com/office/powerpoint/2010/main" xmlns="" val="630519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A4093A8A-1C7E-475B-9DCA-5D99E3047E9C}"/>
              </a:ext>
            </a:extLst>
          </p:cNvPr>
          <p:cNvSpPr txBox="1"/>
          <p:nvPr/>
        </p:nvSpPr>
        <p:spPr>
          <a:xfrm>
            <a:off x="838198" y="34290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Spolno sazrijevanje čovjeka</a:t>
            </a:r>
            <a:endParaRPr lang="hr-HR" sz="28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F1DAD1B3-9643-4D34-A40D-42E6C3D1A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264" y="3106654"/>
            <a:ext cx="1369359" cy="13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179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1021"/>
            <a:ext cx="10515600" cy="770868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FD1A634F-C780-4382-9F92-E2D98862AB3E}"/>
              </a:ext>
            </a:extLst>
          </p:cNvPr>
          <p:cNvSpPr txBox="1"/>
          <p:nvPr/>
        </p:nvSpPr>
        <p:spPr>
          <a:xfrm>
            <a:off x="838200" y="1965449"/>
            <a:ext cx="10515600" cy="1337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hr-HR" sz="2800" b="1" dirty="0">
                <a:effectLst/>
                <a:ea typeface="Times New Roman" panose="02020603050405020304" pitchFamily="18" charset="0"/>
              </a:rPr>
              <a:t>Promotri slike i popuni tablicu.</a:t>
            </a:r>
            <a:endParaRPr lang="hr-HR" sz="2800" b="1" dirty="0">
              <a:effectLst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+mj-lt"/>
              <a:buAutoNum type="alphaLcPeriod"/>
            </a:pPr>
            <a:endParaRPr lang="hr-HR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30" name="Slika 5">
            <a:extLst>
              <a:ext uri="{FF2B5EF4-FFF2-40B4-BE49-F238E27FC236}">
                <a16:creationId xmlns:a16="http://schemas.microsoft.com/office/drawing/2014/main" xmlns="" id="{8949DDD9-AA77-4D69-844A-933FF1E5A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665" y="2768793"/>
            <a:ext cx="2244729" cy="15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ica 25">
            <a:extLst>
              <a:ext uri="{FF2B5EF4-FFF2-40B4-BE49-F238E27FC236}">
                <a16:creationId xmlns:a16="http://schemas.microsoft.com/office/drawing/2014/main" xmlns="" id="{EF05B481-5E9A-4C82-A926-AE31364C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2379530"/>
              </p:ext>
            </p:extLst>
          </p:nvPr>
        </p:nvGraphicFramePr>
        <p:xfrm>
          <a:off x="423254" y="2751372"/>
          <a:ext cx="11063896" cy="3800879"/>
        </p:xfrm>
        <a:graphic>
          <a:graphicData uri="http://schemas.openxmlformats.org/drawingml/2006/table">
            <a:tbl>
              <a:tblPr firstRow="1" firstCol="1" bandRow="1"/>
              <a:tblGrid>
                <a:gridCol w="2510446">
                  <a:extLst>
                    <a:ext uri="{9D8B030D-6E8A-4147-A177-3AD203B41FA5}">
                      <a16:colId xmlns:a16="http://schemas.microsoft.com/office/drawing/2014/main" xmlns="" val="426197429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xmlns="" val="98075499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3198164834"/>
                    </a:ext>
                  </a:extLst>
                </a:gridCol>
                <a:gridCol w="1986065">
                  <a:extLst>
                    <a:ext uri="{9D8B030D-6E8A-4147-A177-3AD203B41FA5}">
                      <a16:colId xmlns:a16="http://schemas.microsoft.com/office/drawing/2014/main" xmlns="" val="1815508507"/>
                    </a:ext>
                  </a:extLst>
                </a:gridCol>
                <a:gridCol w="2338285">
                  <a:extLst>
                    <a:ext uri="{9D8B030D-6E8A-4147-A177-3AD203B41FA5}">
                      <a16:colId xmlns:a16="http://schemas.microsoft.com/office/drawing/2014/main" xmlns="" val="3324453824"/>
                    </a:ext>
                  </a:extLst>
                </a:gridCol>
              </a:tblGrid>
              <a:tr h="16063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Životinja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hr-H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hr-H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3760619"/>
                  </a:ext>
                </a:extLst>
              </a:tr>
              <a:tr h="531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Razmnožavanje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9101380"/>
                  </a:ext>
                </a:extLst>
              </a:tr>
              <a:tr h="531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Oplodnja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2168606"/>
                  </a:ext>
                </a:extLst>
              </a:tr>
              <a:tr h="531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Brojnost potomaka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2545953"/>
                  </a:ext>
                </a:extLst>
              </a:tr>
              <a:tr h="531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Briga o potomcima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1013789"/>
                  </a:ext>
                </a:extLst>
              </a:tr>
            </a:tbl>
          </a:graphicData>
        </a:graphic>
      </p:graphicFrame>
      <p:pic>
        <p:nvPicPr>
          <p:cNvPr id="1032" name="Slika 1">
            <a:extLst>
              <a:ext uri="{FF2B5EF4-FFF2-40B4-BE49-F238E27FC236}">
                <a16:creationId xmlns:a16="http://schemas.microsoft.com/office/drawing/2014/main" xmlns="" id="{2CDF1368-BB3D-4754-B62A-158D5809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824" y="2751372"/>
            <a:ext cx="2121916" cy="160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Slika 3">
            <a:extLst>
              <a:ext uri="{FF2B5EF4-FFF2-40B4-BE49-F238E27FC236}">
                <a16:creationId xmlns:a16="http://schemas.microsoft.com/office/drawing/2014/main" xmlns="" id="{59BDEC66-BA0E-4E35-9066-1DC504788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243" y="2751372"/>
            <a:ext cx="2066454" cy="16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Slika 6">
            <a:extLst>
              <a:ext uri="{FF2B5EF4-FFF2-40B4-BE49-F238E27FC236}">
                <a16:creationId xmlns:a16="http://schemas.microsoft.com/office/drawing/2014/main" xmlns="" id="{BCECFF17-EA7C-47D1-B574-B1A53BCB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5650" y="2746202"/>
            <a:ext cx="2351500" cy="160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Kako se životinje razmnožavaju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28556C9-87CA-4C44-8090-C5347E8BE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0" y="2476500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E316B1A-4807-447F-90C8-B42BDD9B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427456"/>
            <a:ext cx="11068050" cy="3304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/>
              <a:t>a) DIOBA STANICE</a:t>
            </a:r>
          </a:p>
          <a:p>
            <a:r>
              <a:rPr lang="hr-HR" dirty="0"/>
              <a:t>Jednostanični organizmi</a:t>
            </a:r>
          </a:p>
          <a:p>
            <a:r>
              <a:rPr lang="hr-HR" dirty="0"/>
              <a:t>Razmnožavanje </a:t>
            </a:r>
            <a:r>
              <a:rPr lang="hr-HR" b="1" dirty="0"/>
              <a:t>diobom stanice </a:t>
            </a:r>
            <a:r>
              <a:rPr lang="hr-HR" dirty="0"/>
              <a:t>(organizam = stanica se podjeli na dvije jednake)</a:t>
            </a:r>
          </a:p>
          <a:p>
            <a:r>
              <a:rPr lang="hr-HR" dirty="0"/>
              <a:t>Ameba, papučica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BC49E1F-0472-4F8A-ADEB-F4C9A66E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68" y="1393296"/>
            <a:ext cx="4720027" cy="77086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r-HR" sz="3600" b="1" dirty="0"/>
              <a:t>Nespolno razmnožavanje </a:t>
            </a:r>
          </a:p>
        </p:txBody>
      </p:sp>
      <p:pic>
        <p:nvPicPr>
          <p:cNvPr id="4" name="Slika 3" descr="Slika na kojoj se prikazuje transport, karta&#10;&#10;Opis je automatski generiran">
            <a:extLst>
              <a:ext uri="{FF2B5EF4-FFF2-40B4-BE49-F238E27FC236}">
                <a16:creationId xmlns:a16="http://schemas.microsoft.com/office/drawing/2014/main" xmlns="" id="{296C9BEC-6632-4574-9F79-995E306A9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188" y="4085444"/>
            <a:ext cx="8224970" cy="2474879"/>
          </a:xfrm>
          <a:prstGeom prst="rect">
            <a:avLst/>
          </a:prstGeom>
        </p:spPr>
      </p:pic>
      <p:pic>
        <p:nvPicPr>
          <p:cNvPr id="6" name="Grafika 5" descr="Double Tap Gesture outline">
            <a:extLst>
              <a:ext uri="{FF2B5EF4-FFF2-40B4-BE49-F238E27FC236}">
                <a16:creationId xmlns:a16="http://schemas.microsoft.com/office/drawing/2014/main" xmlns="" id="{BFEC9202-1131-40C5-9072-ACC1E98B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3721" y="1370461"/>
            <a:ext cx="915303" cy="9144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5E6D51E2-2CB9-47BA-A685-B6A43441834E}"/>
              </a:ext>
            </a:extLst>
          </p:cNvPr>
          <p:cNvSpPr txBox="1"/>
          <p:nvPr/>
        </p:nvSpPr>
        <p:spPr>
          <a:xfrm>
            <a:off x="8918122" y="1627606"/>
            <a:ext cx="3118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5"/>
              </a:rPr>
              <a:t>Vegetativno razmnožavanje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242769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B117681-B753-4491-AFEF-E9DC39FA0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529030"/>
            <a:ext cx="10515600" cy="3304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b) PUPANJE</a:t>
            </a:r>
          </a:p>
          <a:p>
            <a:r>
              <a:rPr lang="hr-HR" dirty="0"/>
              <a:t>Životinje</a:t>
            </a:r>
          </a:p>
          <a:p>
            <a:r>
              <a:rPr lang="hr-HR" dirty="0"/>
              <a:t>Jedan roditelj</a:t>
            </a:r>
          </a:p>
          <a:p>
            <a:r>
              <a:rPr lang="hr-HR" dirty="0"/>
              <a:t>Razmnožavanje </a:t>
            </a:r>
            <a:r>
              <a:rPr lang="hr-HR" b="1" dirty="0"/>
              <a:t>pupanjem</a:t>
            </a:r>
            <a:r>
              <a:rPr lang="hr-HR" dirty="0"/>
              <a:t> </a:t>
            </a:r>
          </a:p>
          <a:p>
            <a:pPr lvl="1"/>
            <a:r>
              <a:rPr lang="hr-HR" dirty="0"/>
              <a:t>odvajanje pupa – </a:t>
            </a:r>
            <a:r>
              <a:rPr lang="hr-HR" b="1" dirty="0"/>
              <a:t>SAMOSTALAN ŽIVOT </a:t>
            </a:r>
            <a:r>
              <a:rPr lang="hr-HR" dirty="0"/>
              <a:t>(hidre u slatkim vodama)</a:t>
            </a:r>
          </a:p>
          <a:p>
            <a:pPr lvl="1"/>
            <a:r>
              <a:rPr lang="hr-HR" dirty="0"/>
              <a:t>pup ostaje s drugima – </a:t>
            </a:r>
            <a:r>
              <a:rPr lang="hr-HR" b="1" dirty="0"/>
              <a:t>ZADRUGA</a:t>
            </a:r>
            <a:r>
              <a:rPr lang="hr-HR" dirty="0"/>
              <a:t> (spužve u moru)</a:t>
            </a:r>
          </a:p>
          <a:p>
            <a:pPr marL="0" indent="0">
              <a:buNone/>
            </a:pPr>
            <a:endParaRPr lang="hr-HR" sz="3200" b="1" dirty="0"/>
          </a:p>
          <a:p>
            <a:pPr marL="0" indent="0">
              <a:buNone/>
            </a:pPr>
            <a:endParaRPr lang="hr-HR" sz="3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EFCD194-A852-4EDC-94DE-E90B54E96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2" b="9494"/>
          <a:stretch/>
        </p:blipFill>
        <p:spPr>
          <a:xfrm>
            <a:off x="2368955" y="4322834"/>
            <a:ext cx="7454090" cy="251085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39B2BB9-D615-42A2-A51C-89973C105F21}"/>
              </a:ext>
            </a:extLst>
          </p:cNvPr>
          <p:cNvSpPr txBox="1"/>
          <p:nvPr/>
        </p:nvSpPr>
        <p:spPr>
          <a:xfrm>
            <a:off x="10353675" y="132897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BDF5BCB-F844-4600-9A3F-43D57DF53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1200417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54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674540C-2D60-4B6C-A63B-F95E6D87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460083"/>
            <a:ext cx="5105400" cy="2073817"/>
          </a:xfrm>
        </p:spPr>
        <p:txBody>
          <a:bodyPr>
            <a:normAutofit/>
          </a:bodyPr>
          <a:lstStyle/>
          <a:p>
            <a:r>
              <a:rPr lang="hr-HR" dirty="0"/>
              <a:t>Dva roditelja</a:t>
            </a:r>
          </a:p>
          <a:p>
            <a:r>
              <a:rPr lang="hr-HR" dirty="0"/>
              <a:t>Jedinke suprotnog spola </a:t>
            </a:r>
          </a:p>
          <a:p>
            <a:pPr lvl="1"/>
            <a:r>
              <a:rPr lang="hr-HR" dirty="0"/>
              <a:t>ženskog spola – </a:t>
            </a:r>
            <a:r>
              <a:rPr lang="hr-HR" b="1" dirty="0"/>
              <a:t>ŽENKA</a:t>
            </a:r>
          </a:p>
          <a:p>
            <a:pPr lvl="1"/>
            <a:r>
              <a:rPr lang="hr-HR" dirty="0"/>
              <a:t>muškog spola – </a:t>
            </a:r>
            <a:r>
              <a:rPr lang="hr-HR" b="1" dirty="0"/>
              <a:t>MUŽJAK</a:t>
            </a:r>
          </a:p>
          <a:p>
            <a:pPr marL="457200" lvl="1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6" name="Naslov 2">
            <a:extLst>
              <a:ext uri="{FF2B5EF4-FFF2-40B4-BE49-F238E27FC236}">
                <a16:creationId xmlns:a16="http://schemas.microsoft.com/office/drawing/2014/main" xmlns="" id="{7654FF88-38D5-4D04-975A-C429CE092D6A}"/>
              </a:ext>
            </a:extLst>
          </p:cNvPr>
          <p:cNvSpPr txBox="1">
            <a:spLocks/>
          </p:cNvSpPr>
          <p:nvPr/>
        </p:nvSpPr>
        <p:spPr>
          <a:xfrm>
            <a:off x="304800" y="1306930"/>
            <a:ext cx="4372131" cy="77086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3600" b="1"/>
              <a:t>Spolno razmnožavanje</a:t>
            </a:r>
            <a:endParaRPr lang="hr-HR" sz="3600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E60A218-9ADE-4EE6-ACE7-165721AA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030" y="1162051"/>
            <a:ext cx="6608970" cy="5695950"/>
          </a:xfrm>
          <a:prstGeom prst="rect">
            <a:avLst/>
          </a:prstGeom>
        </p:spPr>
      </p:pic>
      <p:sp>
        <p:nvSpPr>
          <p:cNvPr id="10" name="Rezervirano mjesto sadržaja 1">
            <a:extLst>
              <a:ext uri="{FF2B5EF4-FFF2-40B4-BE49-F238E27FC236}">
                <a16:creationId xmlns:a16="http://schemas.microsoft.com/office/drawing/2014/main" xmlns="" id="{A78457FA-23C9-4F5B-9779-BD4250320B8B}"/>
              </a:ext>
            </a:extLst>
          </p:cNvPr>
          <p:cNvSpPr txBox="1">
            <a:spLocks/>
          </p:cNvSpPr>
          <p:nvPr/>
        </p:nvSpPr>
        <p:spPr>
          <a:xfrm>
            <a:off x="477630" y="4514161"/>
            <a:ext cx="5105400" cy="20738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Razlika</a:t>
            </a:r>
          </a:p>
          <a:p>
            <a:pPr lvl="1"/>
            <a:r>
              <a:rPr lang="hr-HR" dirty="0"/>
              <a:t>izgled </a:t>
            </a:r>
          </a:p>
          <a:p>
            <a:pPr lvl="1"/>
            <a:r>
              <a:rPr lang="hr-HR" dirty="0"/>
              <a:t>spolni organi</a:t>
            </a:r>
          </a:p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FE5F75DE-B182-43C6-B64B-0282A208F564}"/>
              </a:ext>
            </a:extLst>
          </p:cNvPr>
          <p:cNvSpPr txBox="1"/>
          <p:nvPr/>
        </p:nvSpPr>
        <p:spPr>
          <a:xfrm>
            <a:off x="771525" y="6194322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617143E-3D71-463E-91A6-6ED319F4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5764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32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1ABB51D-6013-43AF-AFAF-E771622A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289304"/>
            <a:ext cx="9848850" cy="494677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5337FAE-9553-4A10-8343-221E88AF5825}"/>
              </a:ext>
            </a:extLst>
          </p:cNvPr>
          <p:cNvSpPr txBox="1"/>
          <p:nvPr/>
        </p:nvSpPr>
        <p:spPr>
          <a:xfrm>
            <a:off x="133350" y="6319006"/>
            <a:ext cx="1000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SPOLNI SUSTAV PSA:	 a) ženka; 					b) mužjak</a:t>
            </a:r>
          </a:p>
        </p:txBody>
      </p:sp>
    </p:spTree>
    <p:extLst>
      <p:ext uri="{BB962C8B-B14F-4D97-AF65-F5344CB8AC3E}">
        <p14:creationId xmlns:p14="http://schemas.microsoft.com/office/powerpoint/2010/main" xmlns="" val="141712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8914354-4398-4FE7-994D-CA3D96C32F13}"/>
              </a:ext>
            </a:extLst>
          </p:cNvPr>
          <p:cNvSpPr txBox="1"/>
          <p:nvPr/>
        </p:nvSpPr>
        <p:spPr>
          <a:xfrm>
            <a:off x="714374" y="1447800"/>
            <a:ext cx="48387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MUŽJAK</a:t>
            </a:r>
            <a:r>
              <a:rPr lang="hr-HR" sz="2800" dirty="0"/>
              <a:t> </a:t>
            </a:r>
            <a:r>
              <a:rPr lang="hr-HR" sz="2800" dirty="0">
                <a:cs typeface="Arial" panose="020B0604020202020204" pitchFamily="34" charset="0"/>
              </a:rPr>
              <a:t>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Sjemenici – spolne žlijezde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Spermiji – spolne stanice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5EF992A-EA4F-4077-B95D-6C6F69784249}"/>
              </a:ext>
            </a:extLst>
          </p:cNvPr>
          <p:cNvSpPr txBox="1"/>
          <p:nvPr/>
        </p:nvSpPr>
        <p:spPr>
          <a:xfrm>
            <a:off x="714374" y="4093341"/>
            <a:ext cx="5124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ŽENKA</a:t>
            </a:r>
            <a:r>
              <a:rPr lang="hr-HR" sz="2800" dirty="0"/>
              <a:t> </a:t>
            </a:r>
            <a:r>
              <a:rPr lang="hr-HR" sz="2800" dirty="0">
                <a:cs typeface="Arial" panose="020B0604020202020204" pitchFamily="34" charset="0"/>
              </a:rPr>
              <a:t>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Jajnici – spolne žlijezde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Jajne stanice – spolne stanice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0F8785-8800-4524-BCF1-0350A10C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3945217"/>
            <a:ext cx="3190875" cy="282771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F7CA33A-786B-4716-9576-AF907E53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265129"/>
            <a:ext cx="3190875" cy="24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6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79FE1B1F-D155-4BB1-84BE-1698A898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618" y="3181307"/>
            <a:ext cx="2533650" cy="770868"/>
          </a:xfrm>
        </p:spPr>
        <p:txBody>
          <a:bodyPr>
            <a:noAutofit/>
          </a:bodyPr>
          <a:lstStyle/>
          <a:p>
            <a:pPr algn="ctr"/>
            <a:r>
              <a:rPr lang="hr-HR" sz="3600" b="1" dirty="0"/>
              <a:t>OPLODNJA</a:t>
            </a:r>
          </a:p>
        </p:txBody>
      </p:sp>
      <p:pic>
        <p:nvPicPr>
          <p:cNvPr id="4" name="Picture 2" descr="Sperm, Egg, Fertilization, Sex Cell">
            <a:extLst>
              <a:ext uri="{FF2B5EF4-FFF2-40B4-BE49-F238E27FC236}">
                <a16:creationId xmlns:a16="http://schemas.microsoft.com/office/drawing/2014/main" xmlns="" id="{C9073396-8A23-46D0-A71E-49BE1521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0175" y="1115481"/>
            <a:ext cx="6471825" cy="5742519"/>
          </a:xfrm>
          <a:prstGeom prst="rect">
            <a:avLst/>
          </a:prstGeom>
          <a:noFill/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D58101C3-B89B-4361-8615-8144C7853099}"/>
              </a:ext>
            </a:extLst>
          </p:cNvPr>
          <p:cNvSpPr txBox="1"/>
          <p:nvPr/>
        </p:nvSpPr>
        <p:spPr>
          <a:xfrm>
            <a:off x="128888" y="1533831"/>
            <a:ext cx="559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Spermiji izlaze iz tijela mužjaka i spajaju se sa  jajnom stanicom ženke</a:t>
            </a: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DC0C5978-6690-4169-B436-EA2C9B5F41FE}"/>
              </a:ext>
            </a:extLst>
          </p:cNvPr>
          <p:cNvSpPr/>
          <p:nvPr/>
        </p:nvSpPr>
        <p:spPr>
          <a:xfrm rot="7267632">
            <a:off x="1274666" y="4629093"/>
            <a:ext cx="863173" cy="104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8DB2A48F-88BF-4614-9D23-6B5F8B6AEBEF}"/>
              </a:ext>
            </a:extLst>
          </p:cNvPr>
          <p:cNvSpPr/>
          <p:nvPr/>
        </p:nvSpPr>
        <p:spPr>
          <a:xfrm rot="5400000" flipV="1">
            <a:off x="2330292" y="2736391"/>
            <a:ext cx="521069" cy="1274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F700CB44-DD8C-4D11-B0C1-20A819A97FE0}"/>
              </a:ext>
            </a:extLst>
          </p:cNvPr>
          <p:cNvSpPr/>
          <p:nvPr/>
        </p:nvSpPr>
        <p:spPr>
          <a:xfrm rot="3276190">
            <a:off x="3758000" y="4647951"/>
            <a:ext cx="863173" cy="104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9684DC5C-2E04-4F7E-B442-83BD4A056E32}"/>
              </a:ext>
            </a:extLst>
          </p:cNvPr>
          <p:cNvSpPr/>
          <p:nvPr/>
        </p:nvSpPr>
        <p:spPr>
          <a:xfrm>
            <a:off x="256317" y="5324169"/>
            <a:ext cx="2254744" cy="10370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VANSKA OPLODNJA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6D2B4ADA-AD7D-49F4-8F1B-4794CEA9BF5D}"/>
              </a:ext>
            </a:extLst>
          </p:cNvPr>
          <p:cNvSpPr/>
          <p:nvPr/>
        </p:nvSpPr>
        <p:spPr>
          <a:xfrm>
            <a:off x="3186477" y="5310360"/>
            <a:ext cx="2254744" cy="103706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UNUTRAŠNJA OPLODNJA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1BDF67AC-525B-40B9-A86B-999021BA25D9}"/>
              </a:ext>
            </a:extLst>
          </p:cNvPr>
          <p:cNvSpPr txBox="1"/>
          <p:nvPr/>
        </p:nvSpPr>
        <p:spPr>
          <a:xfrm>
            <a:off x="139727" y="3566362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stapanje jajne stanice i spermija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33307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620</Words>
  <Application>Microsoft Office PowerPoint</Application>
  <PresentationFormat>Custom</PresentationFormat>
  <Paragraphs>244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Slide 1</vt:lpstr>
      <vt:lpstr>KAKO SE ŽIVOTINJE RAZMNOŽAVAJU </vt:lpstr>
      <vt:lpstr>Priroda se budi</vt:lpstr>
      <vt:lpstr>Nespolno razmnožavanje </vt:lpstr>
      <vt:lpstr>Slide 5</vt:lpstr>
      <vt:lpstr>Slide 6</vt:lpstr>
      <vt:lpstr>Slide 7</vt:lpstr>
      <vt:lpstr>Slide 8</vt:lpstr>
      <vt:lpstr>OPLODNJA</vt:lpstr>
      <vt:lpstr> Vanjska oplodnja </vt:lpstr>
      <vt:lpstr>Unutarnja oplodnja</vt:lpstr>
      <vt:lpstr>Slide 12</vt:lpstr>
      <vt:lpstr>Slide 13</vt:lpstr>
      <vt:lpstr>Slide 14</vt:lpstr>
      <vt:lpstr>   Vježbom ponovi …</vt:lpstr>
      <vt:lpstr>BRIGA ZA POTOMSTVO</vt:lpstr>
      <vt:lpstr>Slide 17</vt:lpstr>
      <vt:lpstr>SPOLNO SAZRIJEVANJE ČOVJEKA </vt:lpstr>
      <vt:lpstr> Muški spolni organi </vt:lpstr>
      <vt:lpstr>Ženski spolni organi </vt:lpstr>
      <vt:lpstr>Slide 21</vt:lpstr>
      <vt:lpstr>Slide 22</vt:lpstr>
      <vt:lpstr>   Vježbom ponovi …</vt:lpstr>
      <vt:lpstr>MIJENJAM SE</vt:lpstr>
      <vt:lpstr>Slide 25</vt:lpstr>
      <vt:lpstr>Slide 26</vt:lpstr>
      <vt:lpstr>Slide 27</vt:lpstr>
      <vt:lpstr>Slide 28</vt:lpstr>
      <vt:lpstr>Slide 29</vt:lpstr>
      <vt:lpstr>Slide 30</vt:lpstr>
      <vt:lpstr>   Vježbom ponovi …</vt:lpstr>
      <vt:lpstr>IZLAZNA KARTICA</vt:lpstr>
      <vt:lpstr>Kako se životinje razmnožavaju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50</cp:revision>
  <dcterms:created xsi:type="dcterms:W3CDTF">2021-01-04T08:54:24Z</dcterms:created>
  <dcterms:modified xsi:type="dcterms:W3CDTF">2021-08-13T12:16:13Z</dcterms:modified>
</cp:coreProperties>
</file>